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80" r:id="rId4"/>
    <p:sldId id="281" r:id="rId5"/>
    <p:sldId id="282" r:id="rId6"/>
    <p:sldId id="291" r:id="rId7"/>
    <p:sldId id="283" r:id="rId8"/>
    <p:sldId id="284" r:id="rId9"/>
    <p:sldId id="293" r:id="rId10"/>
    <p:sldId id="288" r:id="rId11"/>
    <p:sldId id="285" r:id="rId12"/>
    <p:sldId id="287" r:id="rId13"/>
    <p:sldId id="286" r:id="rId14"/>
    <p:sldId id="276" r:id="rId15"/>
    <p:sldId id="295" r:id="rId16"/>
    <p:sldId id="277" r:id="rId17"/>
    <p:sldId id="290" r:id="rId18"/>
    <p:sldId id="294" r:id="rId19"/>
    <p:sldId id="279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2" d="100"/>
          <a:sy n="72" d="100"/>
        </p:scale>
        <p:origin x="-20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AC7364-B589-D342-A6D8-12A42BF40800}" type="doc">
      <dgm:prSet loTypeId="urn:microsoft.com/office/officeart/2005/8/layout/vList3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C96B7EE-9EF4-D84D-A873-53EF2C7A9E69}">
      <dgm:prSet/>
      <dgm:spPr/>
      <dgm:t>
        <a:bodyPr/>
        <a:lstStyle/>
        <a:p>
          <a:pPr algn="ctr" rtl="0"/>
          <a:r>
            <a:rPr lang="en-US" dirty="0" err="1" smtClean="0"/>
            <a:t>Adquisición</a:t>
          </a:r>
          <a:r>
            <a:rPr lang="en-US" dirty="0" smtClean="0"/>
            <a:t> de </a:t>
          </a:r>
          <a:r>
            <a:rPr lang="en-US" dirty="0" err="1" smtClean="0"/>
            <a:t>clientes</a:t>
          </a:r>
          <a:endParaRPr lang="en-US" dirty="0"/>
        </a:p>
      </dgm:t>
    </dgm:pt>
    <dgm:pt modelId="{D0782FA1-B1A4-1D49-B366-836FCC8EB209}" type="parTrans" cxnId="{F87546F5-B5C0-C74C-9DEA-AA4C48D4042D}">
      <dgm:prSet/>
      <dgm:spPr/>
      <dgm:t>
        <a:bodyPr/>
        <a:lstStyle/>
        <a:p>
          <a:pPr algn="ctr"/>
          <a:endParaRPr lang="en-US"/>
        </a:p>
      </dgm:t>
    </dgm:pt>
    <dgm:pt modelId="{B0286483-820A-E246-BA89-7116735243F5}" type="sibTrans" cxnId="{F87546F5-B5C0-C74C-9DEA-AA4C48D4042D}">
      <dgm:prSet/>
      <dgm:spPr/>
      <dgm:t>
        <a:bodyPr/>
        <a:lstStyle/>
        <a:p>
          <a:pPr algn="ctr"/>
          <a:endParaRPr lang="en-US"/>
        </a:p>
      </dgm:t>
    </dgm:pt>
    <dgm:pt modelId="{5785C60E-9A64-F145-B95B-24155118D9EB}">
      <dgm:prSet/>
      <dgm:spPr/>
      <dgm:t>
        <a:bodyPr/>
        <a:lstStyle/>
        <a:p>
          <a:pPr algn="ctr" rtl="0"/>
          <a:r>
            <a:rPr lang="en-US" dirty="0" err="1" smtClean="0"/>
            <a:t>Captura</a:t>
          </a:r>
          <a:r>
            <a:rPr lang="en-US" dirty="0" smtClean="0"/>
            <a:t> de Feedback</a:t>
          </a:r>
          <a:endParaRPr lang="en-US" dirty="0"/>
        </a:p>
      </dgm:t>
    </dgm:pt>
    <dgm:pt modelId="{6C19A08D-9A4E-4B43-B8A4-3894C2D89457}" type="parTrans" cxnId="{E4B40D2D-48D8-0946-91BF-F87183FBE957}">
      <dgm:prSet/>
      <dgm:spPr/>
      <dgm:t>
        <a:bodyPr/>
        <a:lstStyle/>
        <a:p>
          <a:pPr algn="ctr"/>
          <a:endParaRPr lang="en-US"/>
        </a:p>
      </dgm:t>
    </dgm:pt>
    <dgm:pt modelId="{D5892C33-F37C-5548-B60A-30D4AC984C8B}" type="sibTrans" cxnId="{E4B40D2D-48D8-0946-91BF-F87183FBE957}">
      <dgm:prSet/>
      <dgm:spPr/>
      <dgm:t>
        <a:bodyPr/>
        <a:lstStyle/>
        <a:p>
          <a:pPr algn="ctr"/>
          <a:endParaRPr lang="en-US"/>
        </a:p>
      </dgm:t>
    </dgm:pt>
    <dgm:pt modelId="{3E889F74-3F7F-0A46-80E1-8A3035123231}">
      <dgm:prSet/>
      <dgm:spPr/>
      <dgm:t>
        <a:bodyPr/>
        <a:lstStyle/>
        <a:p>
          <a:pPr algn="ctr" rtl="0"/>
          <a:r>
            <a:rPr lang="en-US" dirty="0" err="1" smtClean="0"/>
            <a:t>Generación</a:t>
          </a:r>
          <a:r>
            <a:rPr lang="en-US" dirty="0" smtClean="0"/>
            <a:t> </a:t>
          </a:r>
          <a:r>
            <a:rPr lang="en-US" dirty="0" err="1" smtClean="0"/>
            <a:t>lealtad</a:t>
          </a:r>
          <a:r>
            <a:rPr lang="en-US" dirty="0" smtClean="0"/>
            <a:t> e </a:t>
          </a:r>
          <a:r>
            <a:rPr lang="en-US" dirty="0" err="1" smtClean="0"/>
            <a:t>involucramiento</a:t>
          </a:r>
          <a:endParaRPr lang="en-US" dirty="0"/>
        </a:p>
      </dgm:t>
    </dgm:pt>
    <dgm:pt modelId="{126376E7-9A1D-8342-A74E-F45F0688B490}" type="parTrans" cxnId="{5C4F88B9-572E-5743-AE40-E38E08C29E45}">
      <dgm:prSet/>
      <dgm:spPr/>
      <dgm:t>
        <a:bodyPr/>
        <a:lstStyle/>
        <a:p>
          <a:pPr algn="ctr"/>
          <a:endParaRPr lang="en-US"/>
        </a:p>
      </dgm:t>
    </dgm:pt>
    <dgm:pt modelId="{95EF6CB6-93E0-6E48-9881-0CA3E012F94C}" type="sibTrans" cxnId="{5C4F88B9-572E-5743-AE40-E38E08C29E45}">
      <dgm:prSet/>
      <dgm:spPr/>
      <dgm:t>
        <a:bodyPr/>
        <a:lstStyle/>
        <a:p>
          <a:pPr algn="ctr"/>
          <a:endParaRPr lang="en-US"/>
        </a:p>
      </dgm:t>
    </dgm:pt>
    <dgm:pt modelId="{80CB9C69-08F5-3049-86E9-162ABE4230C8}" type="pres">
      <dgm:prSet presAssocID="{D0AC7364-B589-D342-A6D8-12A42BF40800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4F4B9D7-2528-BD46-8F6F-E0B095CEACDE}" type="pres">
      <dgm:prSet presAssocID="{4C96B7EE-9EF4-D84D-A873-53EF2C7A9E69}" presName="composite" presStyleCnt="0"/>
      <dgm:spPr/>
    </dgm:pt>
    <dgm:pt modelId="{21DE9FDC-AEC6-9D4E-BB1E-7891BE77488D}" type="pres">
      <dgm:prSet presAssocID="{4C96B7EE-9EF4-D84D-A873-53EF2C7A9E69}" presName="imgShp" presStyleLbl="fgImgPlace1" presStyleIdx="0" presStyleCnt="3"/>
      <dgm:spPr/>
    </dgm:pt>
    <dgm:pt modelId="{1F1620E6-36DA-834B-93BC-1E76C861A9F8}" type="pres">
      <dgm:prSet presAssocID="{4C96B7EE-9EF4-D84D-A873-53EF2C7A9E69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695309-8818-904E-BEB6-F222D388B8D4}" type="pres">
      <dgm:prSet presAssocID="{B0286483-820A-E246-BA89-7116735243F5}" presName="spacing" presStyleCnt="0"/>
      <dgm:spPr/>
    </dgm:pt>
    <dgm:pt modelId="{A1F424DD-DA58-C244-B9E3-AFB7010A773C}" type="pres">
      <dgm:prSet presAssocID="{3E889F74-3F7F-0A46-80E1-8A3035123231}" presName="composite" presStyleCnt="0"/>
      <dgm:spPr/>
    </dgm:pt>
    <dgm:pt modelId="{B53B61C4-04E5-ED48-B8CD-ECFEEC8CD947}" type="pres">
      <dgm:prSet presAssocID="{3E889F74-3F7F-0A46-80E1-8A3035123231}" presName="imgShp" presStyleLbl="fgImgPlace1" presStyleIdx="1" presStyleCnt="3"/>
      <dgm:spPr/>
    </dgm:pt>
    <dgm:pt modelId="{7F574D77-3301-8C45-A5EF-046792962829}" type="pres">
      <dgm:prSet presAssocID="{3E889F74-3F7F-0A46-80E1-8A3035123231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06ED99-AC7C-7446-9588-934158F28E19}" type="pres">
      <dgm:prSet presAssocID="{95EF6CB6-93E0-6E48-9881-0CA3E012F94C}" presName="spacing" presStyleCnt="0"/>
      <dgm:spPr/>
    </dgm:pt>
    <dgm:pt modelId="{628F1C8F-4EF7-DB45-A819-69584507908C}" type="pres">
      <dgm:prSet presAssocID="{5785C60E-9A64-F145-B95B-24155118D9EB}" presName="composite" presStyleCnt="0"/>
      <dgm:spPr/>
    </dgm:pt>
    <dgm:pt modelId="{3A260FC0-2449-CB48-8970-895674C95F6A}" type="pres">
      <dgm:prSet presAssocID="{5785C60E-9A64-F145-B95B-24155118D9EB}" presName="imgShp" presStyleLbl="fgImgPlace1" presStyleIdx="2" presStyleCnt="3"/>
      <dgm:spPr/>
    </dgm:pt>
    <dgm:pt modelId="{F596C1DB-5F9A-C846-874A-52B43E84B0CB}" type="pres">
      <dgm:prSet presAssocID="{5785C60E-9A64-F145-B95B-24155118D9EB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7546F5-B5C0-C74C-9DEA-AA4C48D4042D}" srcId="{D0AC7364-B589-D342-A6D8-12A42BF40800}" destId="{4C96B7EE-9EF4-D84D-A873-53EF2C7A9E69}" srcOrd="0" destOrd="0" parTransId="{D0782FA1-B1A4-1D49-B366-836FCC8EB209}" sibTransId="{B0286483-820A-E246-BA89-7116735243F5}"/>
    <dgm:cxn modelId="{4487E3D1-A98F-894F-967F-6D335AB1CE49}" type="presOf" srcId="{D0AC7364-B589-D342-A6D8-12A42BF40800}" destId="{80CB9C69-08F5-3049-86E9-162ABE4230C8}" srcOrd="0" destOrd="0" presId="urn:microsoft.com/office/officeart/2005/8/layout/vList3"/>
    <dgm:cxn modelId="{5C4F88B9-572E-5743-AE40-E38E08C29E45}" srcId="{D0AC7364-B589-D342-A6D8-12A42BF40800}" destId="{3E889F74-3F7F-0A46-80E1-8A3035123231}" srcOrd="1" destOrd="0" parTransId="{126376E7-9A1D-8342-A74E-F45F0688B490}" sibTransId="{95EF6CB6-93E0-6E48-9881-0CA3E012F94C}"/>
    <dgm:cxn modelId="{BAB7DF0B-603A-0041-A97C-8531BEF55316}" type="presOf" srcId="{4C96B7EE-9EF4-D84D-A873-53EF2C7A9E69}" destId="{1F1620E6-36DA-834B-93BC-1E76C861A9F8}" srcOrd="0" destOrd="0" presId="urn:microsoft.com/office/officeart/2005/8/layout/vList3"/>
    <dgm:cxn modelId="{45CEAD12-DF06-644B-9EB5-4615C9C06484}" type="presOf" srcId="{3E889F74-3F7F-0A46-80E1-8A3035123231}" destId="{7F574D77-3301-8C45-A5EF-046792962829}" srcOrd="0" destOrd="0" presId="urn:microsoft.com/office/officeart/2005/8/layout/vList3"/>
    <dgm:cxn modelId="{4B5ECAE6-27EF-E942-AC50-313FFA6DD9D1}" type="presOf" srcId="{5785C60E-9A64-F145-B95B-24155118D9EB}" destId="{F596C1DB-5F9A-C846-874A-52B43E84B0CB}" srcOrd="0" destOrd="0" presId="urn:microsoft.com/office/officeart/2005/8/layout/vList3"/>
    <dgm:cxn modelId="{E4B40D2D-48D8-0946-91BF-F87183FBE957}" srcId="{D0AC7364-B589-D342-A6D8-12A42BF40800}" destId="{5785C60E-9A64-F145-B95B-24155118D9EB}" srcOrd="2" destOrd="0" parTransId="{6C19A08D-9A4E-4B43-B8A4-3894C2D89457}" sibTransId="{D5892C33-F37C-5548-B60A-30D4AC984C8B}"/>
    <dgm:cxn modelId="{BD76B927-8B41-134B-982B-DB90249FD104}" type="presParOf" srcId="{80CB9C69-08F5-3049-86E9-162ABE4230C8}" destId="{04F4B9D7-2528-BD46-8F6F-E0B095CEACDE}" srcOrd="0" destOrd="0" presId="urn:microsoft.com/office/officeart/2005/8/layout/vList3"/>
    <dgm:cxn modelId="{2DFEF3AB-BFB2-3644-851B-DA3D1BEBA5C7}" type="presParOf" srcId="{04F4B9D7-2528-BD46-8F6F-E0B095CEACDE}" destId="{21DE9FDC-AEC6-9D4E-BB1E-7891BE77488D}" srcOrd="0" destOrd="0" presId="urn:microsoft.com/office/officeart/2005/8/layout/vList3"/>
    <dgm:cxn modelId="{9D64741C-E763-A546-8C37-3D932451DC80}" type="presParOf" srcId="{04F4B9D7-2528-BD46-8F6F-E0B095CEACDE}" destId="{1F1620E6-36DA-834B-93BC-1E76C861A9F8}" srcOrd="1" destOrd="0" presId="urn:microsoft.com/office/officeart/2005/8/layout/vList3"/>
    <dgm:cxn modelId="{128E388B-DE4E-3D4C-9D1C-348F358B916F}" type="presParOf" srcId="{80CB9C69-08F5-3049-86E9-162ABE4230C8}" destId="{D2695309-8818-904E-BEB6-F222D388B8D4}" srcOrd="1" destOrd="0" presId="urn:microsoft.com/office/officeart/2005/8/layout/vList3"/>
    <dgm:cxn modelId="{8D8C6DC9-E000-904B-AEF2-A45A85A9AF97}" type="presParOf" srcId="{80CB9C69-08F5-3049-86E9-162ABE4230C8}" destId="{A1F424DD-DA58-C244-B9E3-AFB7010A773C}" srcOrd="2" destOrd="0" presId="urn:microsoft.com/office/officeart/2005/8/layout/vList3"/>
    <dgm:cxn modelId="{62B77463-6BC9-E546-9735-35C91CE748A0}" type="presParOf" srcId="{A1F424DD-DA58-C244-B9E3-AFB7010A773C}" destId="{B53B61C4-04E5-ED48-B8CD-ECFEEC8CD947}" srcOrd="0" destOrd="0" presId="urn:microsoft.com/office/officeart/2005/8/layout/vList3"/>
    <dgm:cxn modelId="{7E17F799-1E22-0A40-903C-FD889D46BFFC}" type="presParOf" srcId="{A1F424DD-DA58-C244-B9E3-AFB7010A773C}" destId="{7F574D77-3301-8C45-A5EF-046792962829}" srcOrd="1" destOrd="0" presId="urn:microsoft.com/office/officeart/2005/8/layout/vList3"/>
    <dgm:cxn modelId="{4AD54BDB-44BD-A242-9F67-AD344A7D9302}" type="presParOf" srcId="{80CB9C69-08F5-3049-86E9-162ABE4230C8}" destId="{4706ED99-AC7C-7446-9588-934158F28E19}" srcOrd="3" destOrd="0" presId="urn:microsoft.com/office/officeart/2005/8/layout/vList3"/>
    <dgm:cxn modelId="{1A9AC7B2-5E4A-EF46-A755-BBC9D8064499}" type="presParOf" srcId="{80CB9C69-08F5-3049-86E9-162ABE4230C8}" destId="{628F1C8F-4EF7-DB45-A819-69584507908C}" srcOrd="4" destOrd="0" presId="urn:microsoft.com/office/officeart/2005/8/layout/vList3"/>
    <dgm:cxn modelId="{D462D382-1088-E641-B6F1-A6E0878197BE}" type="presParOf" srcId="{628F1C8F-4EF7-DB45-A819-69584507908C}" destId="{3A260FC0-2449-CB48-8970-895674C95F6A}" srcOrd="0" destOrd="0" presId="urn:microsoft.com/office/officeart/2005/8/layout/vList3"/>
    <dgm:cxn modelId="{0FE16989-8D7C-6348-98D2-852B527A12B1}" type="presParOf" srcId="{628F1C8F-4EF7-DB45-A819-69584507908C}" destId="{F596C1DB-5F9A-C846-874A-52B43E84B0C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0AC7364-B589-D342-A6D8-12A42BF40800}" type="doc">
      <dgm:prSet loTypeId="urn:microsoft.com/office/officeart/2005/8/layout/vList3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C96B7EE-9EF4-D84D-A873-53EF2C7A9E69}">
      <dgm:prSet/>
      <dgm:spPr/>
      <dgm:t>
        <a:bodyPr/>
        <a:lstStyle/>
        <a:p>
          <a:pPr algn="ctr" rtl="0"/>
          <a:r>
            <a:rPr lang="en-US" dirty="0" err="1" smtClean="0"/>
            <a:t>Adquisición</a:t>
          </a:r>
          <a:r>
            <a:rPr lang="en-US" dirty="0" smtClean="0"/>
            <a:t> de </a:t>
          </a:r>
          <a:r>
            <a:rPr lang="en-US" dirty="0" err="1" smtClean="0"/>
            <a:t>clientes</a:t>
          </a:r>
          <a:endParaRPr lang="en-US" dirty="0"/>
        </a:p>
      </dgm:t>
    </dgm:pt>
    <dgm:pt modelId="{D0782FA1-B1A4-1D49-B366-836FCC8EB209}" type="parTrans" cxnId="{F87546F5-B5C0-C74C-9DEA-AA4C48D4042D}">
      <dgm:prSet/>
      <dgm:spPr/>
      <dgm:t>
        <a:bodyPr/>
        <a:lstStyle/>
        <a:p>
          <a:pPr algn="ctr"/>
          <a:endParaRPr lang="en-US"/>
        </a:p>
      </dgm:t>
    </dgm:pt>
    <dgm:pt modelId="{B0286483-820A-E246-BA89-7116735243F5}" type="sibTrans" cxnId="{F87546F5-B5C0-C74C-9DEA-AA4C48D4042D}">
      <dgm:prSet/>
      <dgm:spPr/>
      <dgm:t>
        <a:bodyPr/>
        <a:lstStyle/>
        <a:p>
          <a:pPr algn="ctr"/>
          <a:endParaRPr lang="en-US"/>
        </a:p>
      </dgm:t>
    </dgm:pt>
    <dgm:pt modelId="{5785C60E-9A64-F145-B95B-24155118D9EB}">
      <dgm:prSet/>
      <dgm:spPr/>
      <dgm:t>
        <a:bodyPr/>
        <a:lstStyle/>
        <a:p>
          <a:pPr algn="ctr" rtl="0"/>
          <a:r>
            <a:rPr lang="en-US" dirty="0" err="1" smtClean="0"/>
            <a:t>Captura</a:t>
          </a:r>
          <a:r>
            <a:rPr lang="en-US" dirty="0" smtClean="0"/>
            <a:t> de Feedback</a:t>
          </a:r>
          <a:endParaRPr lang="en-US" dirty="0"/>
        </a:p>
      </dgm:t>
    </dgm:pt>
    <dgm:pt modelId="{6C19A08D-9A4E-4B43-B8A4-3894C2D89457}" type="parTrans" cxnId="{E4B40D2D-48D8-0946-91BF-F87183FBE957}">
      <dgm:prSet/>
      <dgm:spPr/>
      <dgm:t>
        <a:bodyPr/>
        <a:lstStyle/>
        <a:p>
          <a:pPr algn="ctr"/>
          <a:endParaRPr lang="en-US"/>
        </a:p>
      </dgm:t>
    </dgm:pt>
    <dgm:pt modelId="{D5892C33-F37C-5548-B60A-30D4AC984C8B}" type="sibTrans" cxnId="{E4B40D2D-48D8-0946-91BF-F87183FBE957}">
      <dgm:prSet/>
      <dgm:spPr/>
      <dgm:t>
        <a:bodyPr/>
        <a:lstStyle/>
        <a:p>
          <a:pPr algn="ctr"/>
          <a:endParaRPr lang="en-US"/>
        </a:p>
      </dgm:t>
    </dgm:pt>
    <dgm:pt modelId="{3E889F74-3F7F-0A46-80E1-8A3035123231}">
      <dgm:prSet/>
      <dgm:spPr/>
      <dgm:t>
        <a:bodyPr/>
        <a:lstStyle/>
        <a:p>
          <a:pPr algn="ctr" rtl="0"/>
          <a:r>
            <a:rPr lang="en-US" dirty="0" err="1" smtClean="0"/>
            <a:t>Generación</a:t>
          </a:r>
          <a:r>
            <a:rPr lang="en-US" dirty="0" smtClean="0"/>
            <a:t> </a:t>
          </a:r>
          <a:r>
            <a:rPr lang="en-US" dirty="0" err="1" smtClean="0"/>
            <a:t>lealtad</a:t>
          </a:r>
          <a:r>
            <a:rPr lang="en-US" dirty="0" smtClean="0"/>
            <a:t> e </a:t>
          </a:r>
          <a:r>
            <a:rPr lang="en-US" dirty="0" err="1" smtClean="0"/>
            <a:t>involucramiento</a:t>
          </a:r>
          <a:endParaRPr lang="en-US" dirty="0"/>
        </a:p>
      </dgm:t>
    </dgm:pt>
    <dgm:pt modelId="{126376E7-9A1D-8342-A74E-F45F0688B490}" type="parTrans" cxnId="{5C4F88B9-572E-5743-AE40-E38E08C29E45}">
      <dgm:prSet/>
      <dgm:spPr/>
      <dgm:t>
        <a:bodyPr/>
        <a:lstStyle/>
        <a:p>
          <a:pPr algn="ctr"/>
          <a:endParaRPr lang="en-US"/>
        </a:p>
      </dgm:t>
    </dgm:pt>
    <dgm:pt modelId="{95EF6CB6-93E0-6E48-9881-0CA3E012F94C}" type="sibTrans" cxnId="{5C4F88B9-572E-5743-AE40-E38E08C29E45}">
      <dgm:prSet/>
      <dgm:spPr/>
      <dgm:t>
        <a:bodyPr/>
        <a:lstStyle/>
        <a:p>
          <a:pPr algn="ctr"/>
          <a:endParaRPr lang="en-US"/>
        </a:p>
      </dgm:t>
    </dgm:pt>
    <dgm:pt modelId="{80CB9C69-08F5-3049-86E9-162ABE4230C8}" type="pres">
      <dgm:prSet presAssocID="{D0AC7364-B589-D342-A6D8-12A42BF40800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4F4B9D7-2528-BD46-8F6F-E0B095CEACDE}" type="pres">
      <dgm:prSet presAssocID="{4C96B7EE-9EF4-D84D-A873-53EF2C7A9E69}" presName="composite" presStyleCnt="0"/>
      <dgm:spPr/>
    </dgm:pt>
    <dgm:pt modelId="{21DE9FDC-AEC6-9D4E-BB1E-7891BE77488D}" type="pres">
      <dgm:prSet presAssocID="{4C96B7EE-9EF4-D84D-A873-53EF2C7A9E69}" presName="imgShp" presStyleLbl="fgImgPlace1" presStyleIdx="0" presStyleCnt="3"/>
      <dgm:spPr/>
    </dgm:pt>
    <dgm:pt modelId="{1F1620E6-36DA-834B-93BC-1E76C861A9F8}" type="pres">
      <dgm:prSet presAssocID="{4C96B7EE-9EF4-D84D-A873-53EF2C7A9E69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695309-8818-904E-BEB6-F222D388B8D4}" type="pres">
      <dgm:prSet presAssocID="{B0286483-820A-E246-BA89-7116735243F5}" presName="spacing" presStyleCnt="0"/>
      <dgm:spPr/>
    </dgm:pt>
    <dgm:pt modelId="{A1F424DD-DA58-C244-B9E3-AFB7010A773C}" type="pres">
      <dgm:prSet presAssocID="{3E889F74-3F7F-0A46-80E1-8A3035123231}" presName="composite" presStyleCnt="0"/>
      <dgm:spPr/>
    </dgm:pt>
    <dgm:pt modelId="{B53B61C4-04E5-ED48-B8CD-ECFEEC8CD947}" type="pres">
      <dgm:prSet presAssocID="{3E889F74-3F7F-0A46-80E1-8A3035123231}" presName="imgShp" presStyleLbl="fgImgPlace1" presStyleIdx="1" presStyleCnt="3"/>
      <dgm:spPr/>
    </dgm:pt>
    <dgm:pt modelId="{7F574D77-3301-8C45-A5EF-046792962829}" type="pres">
      <dgm:prSet presAssocID="{3E889F74-3F7F-0A46-80E1-8A3035123231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06ED99-AC7C-7446-9588-934158F28E19}" type="pres">
      <dgm:prSet presAssocID="{95EF6CB6-93E0-6E48-9881-0CA3E012F94C}" presName="spacing" presStyleCnt="0"/>
      <dgm:spPr/>
    </dgm:pt>
    <dgm:pt modelId="{628F1C8F-4EF7-DB45-A819-69584507908C}" type="pres">
      <dgm:prSet presAssocID="{5785C60E-9A64-F145-B95B-24155118D9EB}" presName="composite" presStyleCnt="0"/>
      <dgm:spPr/>
    </dgm:pt>
    <dgm:pt modelId="{3A260FC0-2449-CB48-8970-895674C95F6A}" type="pres">
      <dgm:prSet presAssocID="{5785C60E-9A64-F145-B95B-24155118D9EB}" presName="imgShp" presStyleLbl="fgImgPlace1" presStyleIdx="2" presStyleCnt="3"/>
      <dgm:spPr/>
    </dgm:pt>
    <dgm:pt modelId="{F596C1DB-5F9A-C846-874A-52B43E84B0CB}" type="pres">
      <dgm:prSet presAssocID="{5785C60E-9A64-F145-B95B-24155118D9EB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7546F5-B5C0-C74C-9DEA-AA4C48D4042D}" srcId="{D0AC7364-B589-D342-A6D8-12A42BF40800}" destId="{4C96B7EE-9EF4-D84D-A873-53EF2C7A9E69}" srcOrd="0" destOrd="0" parTransId="{D0782FA1-B1A4-1D49-B366-836FCC8EB209}" sibTransId="{B0286483-820A-E246-BA89-7116735243F5}"/>
    <dgm:cxn modelId="{5C4F88B9-572E-5743-AE40-E38E08C29E45}" srcId="{D0AC7364-B589-D342-A6D8-12A42BF40800}" destId="{3E889F74-3F7F-0A46-80E1-8A3035123231}" srcOrd="1" destOrd="0" parTransId="{126376E7-9A1D-8342-A74E-F45F0688B490}" sibTransId="{95EF6CB6-93E0-6E48-9881-0CA3E012F94C}"/>
    <dgm:cxn modelId="{E4B40D2D-48D8-0946-91BF-F87183FBE957}" srcId="{D0AC7364-B589-D342-A6D8-12A42BF40800}" destId="{5785C60E-9A64-F145-B95B-24155118D9EB}" srcOrd="2" destOrd="0" parTransId="{6C19A08D-9A4E-4B43-B8A4-3894C2D89457}" sibTransId="{D5892C33-F37C-5548-B60A-30D4AC984C8B}"/>
    <dgm:cxn modelId="{40E9366F-8459-BE42-B2BE-DF4B507AE778}" type="presOf" srcId="{3E889F74-3F7F-0A46-80E1-8A3035123231}" destId="{7F574D77-3301-8C45-A5EF-046792962829}" srcOrd="0" destOrd="0" presId="urn:microsoft.com/office/officeart/2005/8/layout/vList3"/>
    <dgm:cxn modelId="{39E13D91-0DC6-B747-81F5-D75EB041B373}" type="presOf" srcId="{D0AC7364-B589-D342-A6D8-12A42BF40800}" destId="{80CB9C69-08F5-3049-86E9-162ABE4230C8}" srcOrd="0" destOrd="0" presId="urn:microsoft.com/office/officeart/2005/8/layout/vList3"/>
    <dgm:cxn modelId="{E9E1C91F-434F-C64D-B421-63BE885DCF7E}" type="presOf" srcId="{4C96B7EE-9EF4-D84D-A873-53EF2C7A9E69}" destId="{1F1620E6-36DA-834B-93BC-1E76C861A9F8}" srcOrd="0" destOrd="0" presId="urn:microsoft.com/office/officeart/2005/8/layout/vList3"/>
    <dgm:cxn modelId="{DBC088B3-3516-8743-9E5E-E5D58B8614F4}" type="presOf" srcId="{5785C60E-9A64-F145-B95B-24155118D9EB}" destId="{F596C1DB-5F9A-C846-874A-52B43E84B0CB}" srcOrd="0" destOrd="0" presId="urn:microsoft.com/office/officeart/2005/8/layout/vList3"/>
    <dgm:cxn modelId="{52BB94F7-9336-A44B-8194-BEBF2EDAA2A5}" type="presParOf" srcId="{80CB9C69-08F5-3049-86E9-162ABE4230C8}" destId="{04F4B9D7-2528-BD46-8F6F-E0B095CEACDE}" srcOrd="0" destOrd="0" presId="urn:microsoft.com/office/officeart/2005/8/layout/vList3"/>
    <dgm:cxn modelId="{68BF4A9A-1029-6E43-89F0-A6F34711162A}" type="presParOf" srcId="{04F4B9D7-2528-BD46-8F6F-E0B095CEACDE}" destId="{21DE9FDC-AEC6-9D4E-BB1E-7891BE77488D}" srcOrd="0" destOrd="0" presId="urn:microsoft.com/office/officeart/2005/8/layout/vList3"/>
    <dgm:cxn modelId="{ABA54D30-AEBD-4347-9EC2-EE46519977DD}" type="presParOf" srcId="{04F4B9D7-2528-BD46-8F6F-E0B095CEACDE}" destId="{1F1620E6-36DA-834B-93BC-1E76C861A9F8}" srcOrd="1" destOrd="0" presId="urn:microsoft.com/office/officeart/2005/8/layout/vList3"/>
    <dgm:cxn modelId="{B986EF0E-BE22-414E-9E49-4207FC44292E}" type="presParOf" srcId="{80CB9C69-08F5-3049-86E9-162ABE4230C8}" destId="{D2695309-8818-904E-BEB6-F222D388B8D4}" srcOrd="1" destOrd="0" presId="urn:microsoft.com/office/officeart/2005/8/layout/vList3"/>
    <dgm:cxn modelId="{23B2DA45-1754-DE4A-8924-96241A714D03}" type="presParOf" srcId="{80CB9C69-08F5-3049-86E9-162ABE4230C8}" destId="{A1F424DD-DA58-C244-B9E3-AFB7010A773C}" srcOrd="2" destOrd="0" presId="urn:microsoft.com/office/officeart/2005/8/layout/vList3"/>
    <dgm:cxn modelId="{06C346CA-00F5-DA4A-AB6E-D97CED1EFD57}" type="presParOf" srcId="{A1F424DD-DA58-C244-B9E3-AFB7010A773C}" destId="{B53B61C4-04E5-ED48-B8CD-ECFEEC8CD947}" srcOrd="0" destOrd="0" presId="urn:microsoft.com/office/officeart/2005/8/layout/vList3"/>
    <dgm:cxn modelId="{5DF82D71-70ED-9A4A-BAE5-ED3010A97120}" type="presParOf" srcId="{A1F424DD-DA58-C244-B9E3-AFB7010A773C}" destId="{7F574D77-3301-8C45-A5EF-046792962829}" srcOrd="1" destOrd="0" presId="urn:microsoft.com/office/officeart/2005/8/layout/vList3"/>
    <dgm:cxn modelId="{68BA4FDC-0E33-DC4C-BF74-4FA6F206FF24}" type="presParOf" srcId="{80CB9C69-08F5-3049-86E9-162ABE4230C8}" destId="{4706ED99-AC7C-7446-9588-934158F28E19}" srcOrd="3" destOrd="0" presId="urn:microsoft.com/office/officeart/2005/8/layout/vList3"/>
    <dgm:cxn modelId="{D043CE1A-E973-FD43-AA1B-4977B1B123A3}" type="presParOf" srcId="{80CB9C69-08F5-3049-86E9-162ABE4230C8}" destId="{628F1C8F-4EF7-DB45-A819-69584507908C}" srcOrd="4" destOrd="0" presId="urn:microsoft.com/office/officeart/2005/8/layout/vList3"/>
    <dgm:cxn modelId="{98485C5B-04AB-BC4F-9911-98248DDBFAC9}" type="presParOf" srcId="{628F1C8F-4EF7-DB45-A819-69584507908C}" destId="{3A260FC0-2449-CB48-8970-895674C95F6A}" srcOrd="0" destOrd="0" presId="urn:microsoft.com/office/officeart/2005/8/layout/vList3"/>
    <dgm:cxn modelId="{CCB14792-D954-AF43-ABE4-1A049274AF0D}" type="presParOf" srcId="{628F1C8F-4EF7-DB45-A819-69584507908C}" destId="{F596C1DB-5F9A-C846-874A-52B43E84B0C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1620E6-36DA-834B-93BC-1E76C861A9F8}">
      <dsp:nvSpPr>
        <dsp:cNvPr id="0" name=""/>
        <dsp:cNvSpPr/>
      </dsp:nvSpPr>
      <dsp:spPr>
        <a:xfrm rot="10800000">
          <a:off x="1895398" y="830"/>
          <a:ext cx="6355148" cy="117866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19758" tIns="125730" rIns="234696" bIns="125730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err="1" smtClean="0"/>
            <a:t>Adquisición</a:t>
          </a:r>
          <a:r>
            <a:rPr lang="en-US" sz="3300" kern="1200" dirty="0" smtClean="0"/>
            <a:t> de </a:t>
          </a:r>
          <a:r>
            <a:rPr lang="en-US" sz="3300" kern="1200" dirty="0" err="1" smtClean="0"/>
            <a:t>clientes</a:t>
          </a:r>
          <a:endParaRPr lang="en-US" sz="3300" kern="1200" dirty="0"/>
        </a:p>
      </dsp:txBody>
      <dsp:txXfrm rot="10800000">
        <a:off x="2190064" y="830"/>
        <a:ext cx="6060482" cy="1178664"/>
      </dsp:txXfrm>
    </dsp:sp>
    <dsp:sp modelId="{21DE9FDC-AEC6-9D4E-BB1E-7891BE77488D}">
      <dsp:nvSpPr>
        <dsp:cNvPr id="0" name=""/>
        <dsp:cNvSpPr/>
      </dsp:nvSpPr>
      <dsp:spPr>
        <a:xfrm>
          <a:off x="1306066" y="830"/>
          <a:ext cx="1178664" cy="117866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F574D77-3301-8C45-A5EF-046792962829}">
      <dsp:nvSpPr>
        <dsp:cNvPr id="0" name=""/>
        <dsp:cNvSpPr/>
      </dsp:nvSpPr>
      <dsp:spPr>
        <a:xfrm rot="10800000">
          <a:off x="1895398" y="1531335"/>
          <a:ext cx="6355148" cy="117866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19758" tIns="125730" rIns="234696" bIns="125730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err="1" smtClean="0"/>
            <a:t>Generación</a:t>
          </a:r>
          <a:r>
            <a:rPr lang="en-US" sz="3300" kern="1200" dirty="0" smtClean="0"/>
            <a:t> </a:t>
          </a:r>
          <a:r>
            <a:rPr lang="en-US" sz="3300" kern="1200" dirty="0" err="1" smtClean="0"/>
            <a:t>lealtad</a:t>
          </a:r>
          <a:r>
            <a:rPr lang="en-US" sz="3300" kern="1200" dirty="0" smtClean="0"/>
            <a:t> e </a:t>
          </a:r>
          <a:r>
            <a:rPr lang="en-US" sz="3300" kern="1200" dirty="0" err="1" smtClean="0"/>
            <a:t>involucramiento</a:t>
          </a:r>
          <a:endParaRPr lang="en-US" sz="3300" kern="1200" dirty="0"/>
        </a:p>
      </dsp:txBody>
      <dsp:txXfrm rot="10800000">
        <a:off x="2190064" y="1531335"/>
        <a:ext cx="6060482" cy="1178664"/>
      </dsp:txXfrm>
    </dsp:sp>
    <dsp:sp modelId="{B53B61C4-04E5-ED48-B8CD-ECFEEC8CD947}">
      <dsp:nvSpPr>
        <dsp:cNvPr id="0" name=""/>
        <dsp:cNvSpPr/>
      </dsp:nvSpPr>
      <dsp:spPr>
        <a:xfrm>
          <a:off x="1306066" y="1531335"/>
          <a:ext cx="1178664" cy="117866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596C1DB-5F9A-C846-874A-52B43E84B0CB}">
      <dsp:nvSpPr>
        <dsp:cNvPr id="0" name=""/>
        <dsp:cNvSpPr/>
      </dsp:nvSpPr>
      <dsp:spPr>
        <a:xfrm rot="10800000">
          <a:off x="1895398" y="3061840"/>
          <a:ext cx="6355148" cy="117866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19758" tIns="125730" rIns="234696" bIns="125730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err="1" smtClean="0"/>
            <a:t>Captura</a:t>
          </a:r>
          <a:r>
            <a:rPr lang="en-US" sz="3300" kern="1200" dirty="0" smtClean="0"/>
            <a:t> de Feedback</a:t>
          </a:r>
          <a:endParaRPr lang="en-US" sz="3300" kern="1200" dirty="0"/>
        </a:p>
      </dsp:txBody>
      <dsp:txXfrm rot="10800000">
        <a:off x="2190064" y="3061840"/>
        <a:ext cx="6060482" cy="1178664"/>
      </dsp:txXfrm>
    </dsp:sp>
    <dsp:sp modelId="{3A260FC0-2449-CB48-8970-895674C95F6A}">
      <dsp:nvSpPr>
        <dsp:cNvPr id="0" name=""/>
        <dsp:cNvSpPr/>
      </dsp:nvSpPr>
      <dsp:spPr>
        <a:xfrm>
          <a:off x="1306066" y="3061840"/>
          <a:ext cx="1178664" cy="117866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1620E6-36DA-834B-93BC-1E76C861A9F8}">
      <dsp:nvSpPr>
        <dsp:cNvPr id="0" name=""/>
        <dsp:cNvSpPr/>
      </dsp:nvSpPr>
      <dsp:spPr>
        <a:xfrm rot="10800000">
          <a:off x="1895398" y="830"/>
          <a:ext cx="6355148" cy="117866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19758" tIns="125730" rIns="234696" bIns="125730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err="1" smtClean="0"/>
            <a:t>Adquisición</a:t>
          </a:r>
          <a:r>
            <a:rPr lang="en-US" sz="3300" kern="1200" dirty="0" smtClean="0"/>
            <a:t> de </a:t>
          </a:r>
          <a:r>
            <a:rPr lang="en-US" sz="3300" kern="1200" dirty="0" err="1" smtClean="0"/>
            <a:t>clientes</a:t>
          </a:r>
          <a:endParaRPr lang="en-US" sz="3300" kern="1200" dirty="0"/>
        </a:p>
      </dsp:txBody>
      <dsp:txXfrm rot="10800000">
        <a:off x="2190064" y="830"/>
        <a:ext cx="6060482" cy="1178664"/>
      </dsp:txXfrm>
    </dsp:sp>
    <dsp:sp modelId="{21DE9FDC-AEC6-9D4E-BB1E-7891BE77488D}">
      <dsp:nvSpPr>
        <dsp:cNvPr id="0" name=""/>
        <dsp:cNvSpPr/>
      </dsp:nvSpPr>
      <dsp:spPr>
        <a:xfrm>
          <a:off x="1306066" y="830"/>
          <a:ext cx="1178664" cy="117866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F574D77-3301-8C45-A5EF-046792962829}">
      <dsp:nvSpPr>
        <dsp:cNvPr id="0" name=""/>
        <dsp:cNvSpPr/>
      </dsp:nvSpPr>
      <dsp:spPr>
        <a:xfrm rot="10800000">
          <a:off x="1895398" y="1531335"/>
          <a:ext cx="6355148" cy="117866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19758" tIns="125730" rIns="234696" bIns="125730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err="1" smtClean="0"/>
            <a:t>Generación</a:t>
          </a:r>
          <a:r>
            <a:rPr lang="en-US" sz="3300" kern="1200" dirty="0" smtClean="0"/>
            <a:t> </a:t>
          </a:r>
          <a:r>
            <a:rPr lang="en-US" sz="3300" kern="1200" dirty="0" err="1" smtClean="0"/>
            <a:t>lealtad</a:t>
          </a:r>
          <a:r>
            <a:rPr lang="en-US" sz="3300" kern="1200" dirty="0" smtClean="0"/>
            <a:t> e </a:t>
          </a:r>
          <a:r>
            <a:rPr lang="en-US" sz="3300" kern="1200" dirty="0" err="1" smtClean="0"/>
            <a:t>involucramiento</a:t>
          </a:r>
          <a:endParaRPr lang="en-US" sz="3300" kern="1200" dirty="0"/>
        </a:p>
      </dsp:txBody>
      <dsp:txXfrm rot="10800000">
        <a:off x="2190064" y="1531335"/>
        <a:ext cx="6060482" cy="1178664"/>
      </dsp:txXfrm>
    </dsp:sp>
    <dsp:sp modelId="{B53B61C4-04E5-ED48-B8CD-ECFEEC8CD947}">
      <dsp:nvSpPr>
        <dsp:cNvPr id="0" name=""/>
        <dsp:cNvSpPr/>
      </dsp:nvSpPr>
      <dsp:spPr>
        <a:xfrm>
          <a:off x="1306066" y="1531335"/>
          <a:ext cx="1178664" cy="117866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596C1DB-5F9A-C846-874A-52B43E84B0CB}">
      <dsp:nvSpPr>
        <dsp:cNvPr id="0" name=""/>
        <dsp:cNvSpPr/>
      </dsp:nvSpPr>
      <dsp:spPr>
        <a:xfrm rot="10800000">
          <a:off x="1895398" y="3061840"/>
          <a:ext cx="6355148" cy="117866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19758" tIns="125730" rIns="234696" bIns="125730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err="1" smtClean="0"/>
            <a:t>Captura</a:t>
          </a:r>
          <a:r>
            <a:rPr lang="en-US" sz="3300" kern="1200" dirty="0" smtClean="0"/>
            <a:t> de Feedback</a:t>
          </a:r>
          <a:endParaRPr lang="en-US" sz="3300" kern="1200" dirty="0"/>
        </a:p>
      </dsp:txBody>
      <dsp:txXfrm rot="10800000">
        <a:off x="2190064" y="3061840"/>
        <a:ext cx="6060482" cy="1178664"/>
      </dsp:txXfrm>
    </dsp:sp>
    <dsp:sp modelId="{3A260FC0-2449-CB48-8970-895674C95F6A}">
      <dsp:nvSpPr>
        <dsp:cNvPr id="0" name=""/>
        <dsp:cNvSpPr/>
      </dsp:nvSpPr>
      <dsp:spPr>
        <a:xfrm>
          <a:off x="1306066" y="3061840"/>
          <a:ext cx="1178664" cy="117866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4E8558-116A-044B-B552-8F0AFEF07572}" type="datetimeFigureOut">
              <a:rPr lang="en-US" smtClean="0"/>
              <a:t>8/28/13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8B70D8-FC7D-A24D-BF3A-B9652D2699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168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  <a:ea typeface="MS PGothic" charset="0"/>
            </a:endParaRPr>
          </a:p>
        </p:txBody>
      </p:sp>
      <p:sp>
        <p:nvSpPr>
          <p:cNvPr id="1187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6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6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6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6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6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6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6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6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6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fld id="{8E97E775-8222-F641-BDA4-9F2AD210B205}" type="slidenum">
              <a:rPr lang="en-US" sz="1200"/>
              <a:pPr eaLnBrk="1" hangingPunct="1"/>
              <a:t>2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Shape 43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36" name="Shape 4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58736" marR="0" lvl="0" indent="-7936" algn="l" rtl="0">
              <a:buSzPct val="25000"/>
              <a:buFont typeface="Arial"/>
              <a:buNone/>
            </a:pPr>
            <a:endParaRPr lang="x-none" sz="1200" b="0" i="0" u="none" strike="noStrike" cap="none" baseline="0" dirty="0"/>
          </a:p>
        </p:txBody>
      </p:sp>
      <p:sp>
        <p:nvSpPr>
          <p:cNvPr id="437" name="Shape 43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>
              <a:buSzPct val="25000"/>
            </a:pPr>
            <a:r>
              <a:rPr lang="x-none">
                <a:solidFill>
                  <a:prstClr val="black"/>
                </a:solidFill>
              </a:rPr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El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crecimiento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internet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continúa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y hoy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llega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casi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al 100% de la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población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. En el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área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metropolitana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estamos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en un 90% de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usuarios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internet y de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ellos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el 88% se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considera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usuario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redes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sociales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”,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dijo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la la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analista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la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consultora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Datos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Claros, Natalia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Gitelman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.</a:t>
            </a:r>
          </a:p>
          <a:p>
            <a:endParaRPr lang="en-US" sz="1200" b="0" kern="1200" dirty="0" smtClean="0">
              <a:solidFill>
                <a:schemeClr val="tx1"/>
              </a:solidFill>
              <a:latin typeface="+mn-lt"/>
              <a:ea typeface="MS PGothic" pitchFamily="34" charset="-128"/>
              <a:cs typeface="MS PGothic" charset="0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“En el 2010,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sólo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el 25% de los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usuarios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internet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decía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estar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en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una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red social. Hoy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por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hoy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ser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usuario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internet y de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redes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es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prácticamente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un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sinónimo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”,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agregó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la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especialista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en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diálogo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con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Télam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.</a:t>
            </a:r>
          </a:p>
          <a:p>
            <a:endParaRPr lang="en-US" sz="1200" b="0" kern="1200" dirty="0" smtClean="0">
              <a:solidFill>
                <a:schemeClr val="tx1"/>
              </a:solidFill>
              <a:latin typeface="+mn-lt"/>
              <a:ea typeface="MS PGothic" pitchFamily="34" charset="-128"/>
              <a:cs typeface="MS PGothic" charset="0"/>
            </a:endParaRPr>
          </a:p>
          <a:p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En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ese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sentido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,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coincidió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con el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consultor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Enrique Carrier,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quien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publicó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que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“en Argentina el 90% de los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usuarios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internet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afirma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participar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en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las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redes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sociales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, lo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que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equivale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a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prácticamente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20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millones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personas”.</a:t>
            </a:r>
          </a:p>
          <a:p>
            <a:endParaRPr lang="en-US" sz="1200" b="0" kern="1200" dirty="0" smtClean="0">
              <a:solidFill>
                <a:schemeClr val="tx1"/>
              </a:solidFill>
              <a:latin typeface="+mn-lt"/>
              <a:ea typeface="MS PGothic" pitchFamily="34" charset="-128"/>
              <a:cs typeface="MS PGothic" charset="0"/>
            </a:endParaRPr>
          </a:p>
          <a:p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Uno de los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factores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que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impulsó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esta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situación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es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 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“la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multiplicidad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opciones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conexión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a internet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desde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los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dispositivos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móviles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como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tabletas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y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teléfonos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inteligentes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aunque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la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computadora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escritorio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sigue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siendo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la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reina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la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conectividad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”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,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agregó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Gitelman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.</a:t>
            </a:r>
          </a:p>
          <a:p>
            <a:endParaRPr lang="en-US" sz="1200" b="0" kern="1200" dirty="0" smtClean="0">
              <a:solidFill>
                <a:schemeClr val="tx1"/>
              </a:solidFill>
              <a:latin typeface="+mn-lt"/>
              <a:ea typeface="MS PGothic" pitchFamily="34" charset="-128"/>
              <a:cs typeface="MS PGothic" charset="0"/>
            </a:endParaRPr>
          </a:p>
          <a:p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Otra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consultora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, Kantar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Worldpanel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,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reportó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que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en el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mercado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local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durante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el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año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2012 se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registraron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2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millones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nuevos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usuarios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servicios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telefonía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móvil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,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uno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cada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tres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ellos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en el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rango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etario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14 a 24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años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y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que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el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grupo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usuarios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entre 14 y 19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años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prioriza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los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servicios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Internet,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redes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sociales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y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descargas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música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e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imágenes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,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por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sobre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las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comunicaciones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 de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voz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rPr>
              <a:t>.</a:t>
            </a:r>
          </a:p>
          <a:p>
            <a:endParaRPr lang="en-US" sz="1200" b="0" kern="1200" dirty="0" smtClean="0">
              <a:solidFill>
                <a:schemeClr val="tx1"/>
              </a:solidFill>
              <a:latin typeface="+mn-lt"/>
              <a:ea typeface="MS PGothic" pitchFamily="34" charset="-128"/>
              <a:cs typeface="MS PGothic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4FC9F-45C8-264E-B5EB-E5BD48A3CEB8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528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>
                <a:ea typeface="ＭＳ Ｐゴシック" charset="-128"/>
                <a:cs typeface="ＭＳ Ｐゴシック" charset="-128"/>
              </a:rPr>
              <a:t>Over 40% of all sessions start on the homepage.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ea typeface="ＭＳ Ｐゴシック" charset="-128"/>
                <a:cs typeface="ＭＳ Ｐゴシック" charset="-128"/>
              </a:rPr>
              <a:t>Over 40% of all sessions start on watch</a:t>
            </a:r>
          </a:p>
          <a:p>
            <a:pPr eaLnBrk="1" hangingPunct="1">
              <a:spcBef>
                <a:spcPct val="0"/>
              </a:spcBef>
            </a:pPr>
            <a:endParaRPr lang="en-US">
              <a:ea typeface="ＭＳ Ｐゴシック" charset="-128"/>
              <a:cs typeface="ＭＳ Ｐゴシック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>
                <a:ea typeface="ＭＳ Ｐゴシック" charset="-128"/>
                <a:cs typeface="ＭＳ Ｐゴシック" charset="-128"/>
              </a:rPr>
              <a:t>Almost of half of users discover a video over email, a blog, or on a social network site.  Video is inherently social.  Whne you see something cool, you want to share it</a:t>
            </a:r>
          </a:p>
          <a:p>
            <a:pPr eaLnBrk="1" hangingPunct="1">
              <a:spcBef>
                <a:spcPct val="0"/>
              </a:spcBef>
            </a:pPr>
            <a:endParaRPr lang="en-US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Google+ vision…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4B8E1-6C79-4F4A-BB84-0600293D5A3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681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5942D-1842-AC4F-A97D-376844743D05}" type="datetimeFigureOut">
              <a:rPr lang="en-US" smtClean="0"/>
              <a:t>8/28/13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1B20-5CE3-B940-971F-9656B39F1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490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5942D-1842-AC4F-A97D-376844743D05}" type="datetimeFigureOut">
              <a:rPr lang="en-US" smtClean="0"/>
              <a:t>8/28/13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1B20-5CE3-B940-971F-9656B39F1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22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5942D-1842-AC4F-A97D-376844743D05}" type="datetimeFigureOut">
              <a:rPr lang="en-US" smtClean="0"/>
              <a:t>8/28/13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1B20-5CE3-B940-971F-9656B39F1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9968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gue Slide">
  <p:cSld name="Segue Slid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ctrTitle"/>
          </p:nvPr>
        </p:nvSpPr>
        <p:spPr>
          <a:xfrm>
            <a:off x="885826" y="3266945"/>
            <a:ext cx="7772399" cy="1470421"/>
          </a:xfrm>
          <a:prstGeom prst="rect">
            <a:avLst/>
          </a:prstGeom>
          <a:noFill/>
          <a:ln>
            <a:noFill/>
          </a:ln>
        </p:spPr>
        <p:txBody>
          <a:bodyPr lIns="57598" tIns="57598" rIns="57598" bIns="57598" anchor="b" anchorCtr="0"/>
          <a:lstStyle>
            <a:lvl1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100" b="0" i="0" u="none" strike="noStrike" cap="none" baseline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40404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40404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40404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40404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88036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40404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576072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40404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864108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40404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1152144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40404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ubTitle" idx="1"/>
          </p:nvPr>
        </p:nvSpPr>
        <p:spPr>
          <a:xfrm>
            <a:off x="885825" y="4847476"/>
            <a:ext cx="6400800" cy="353174"/>
          </a:xfrm>
          <a:prstGeom prst="rect">
            <a:avLst/>
          </a:prstGeom>
          <a:noFill/>
          <a:ln>
            <a:noFill/>
          </a:ln>
        </p:spPr>
        <p:txBody>
          <a:bodyPr lIns="57598" tIns="57598" rIns="57598" bIns="57598" anchor="t" anchorCtr="0"/>
          <a:lstStyle>
            <a:lvl1pPr marL="0" marR="0" indent="0" algn="l" rtl="0">
              <a:lnSpc>
                <a:spcPct val="90000"/>
              </a:lnSpc>
              <a:spcBef>
                <a:spcPts val="693"/>
              </a:spcBef>
              <a:spcAft>
                <a:spcPts val="693"/>
              </a:spcAft>
              <a:buClr>
                <a:srgbClr val="666666"/>
              </a:buClr>
              <a:buFont typeface="Open Sans"/>
              <a:buNone/>
              <a:defRPr sz="2100" b="0" i="0" u="none" strike="noStrike" cap="none" baseline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288036" marR="0" indent="0" algn="ctr" rtl="0">
              <a:lnSpc>
                <a:spcPct val="90000"/>
              </a:lnSpc>
              <a:spcBef>
                <a:spcPts val="693"/>
              </a:spcBef>
              <a:spcAft>
                <a:spcPts val="693"/>
              </a:spcAft>
              <a:buClr>
                <a:srgbClr val="666666"/>
              </a:buClr>
              <a:buFont typeface="Open Sans"/>
              <a:buNone/>
              <a:defRPr sz="1500" b="0" i="0" u="none" strike="noStrike" cap="none" baseline="0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576072" marR="0" indent="0" algn="ctr" rtl="0">
              <a:lnSpc>
                <a:spcPct val="90000"/>
              </a:lnSpc>
              <a:spcBef>
                <a:spcPts val="693"/>
              </a:spcBef>
              <a:spcAft>
                <a:spcPts val="693"/>
              </a:spcAft>
              <a:buClr>
                <a:srgbClr val="666666"/>
              </a:buClr>
              <a:buFont typeface="Open Sans"/>
              <a:buNone/>
              <a:defRPr sz="1300" b="0" i="0" u="none" strike="noStrike" cap="none" baseline="0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864108" marR="0" indent="0" algn="ctr" rtl="0">
              <a:lnSpc>
                <a:spcPct val="90000"/>
              </a:lnSpc>
              <a:spcBef>
                <a:spcPts val="693"/>
              </a:spcBef>
              <a:spcAft>
                <a:spcPts val="693"/>
              </a:spcAft>
              <a:buClr>
                <a:srgbClr val="666666"/>
              </a:buClr>
              <a:buFont typeface="Open Sans"/>
              <a:buNone/>
              <a:defRPr sz="1300" b="0" i="0" u="none" strike="noStrike" cap="none" baseline="0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1152144" marR="0" indent="0" algn="ctr" rtl="0">
              <a:lnSpc>
                <a:spcPct val="90000"/>
              </a:lnSpc>
              <a:spcBef>
                <a:spcPts val="693"/>
              </a:spcBef>
              <a:spcAft>
                <a:spcPts val="693"/>
              </a:spcAft>
              <a:buClr>
                <a:srgbClr val="666666"/>
              </a:buClr>
              <a:buFont typeface="Open Sans"/>
              <a:buNone/>
              <a:defRPr sz="1300" b="0" i="0" u="none" strike="noStrike" cap="none" baseline="0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1440180" marR="0" indent="0" algn="ctr" rtl="0">
              <a:lnSpc>
                <a:spcPct val="90000"/>
              </a:lnSpc>
              <a:spcBef>
                <a:spcPts val="441"/>
              </a:spcBef>
              <a:spcAft>
                <a:spcPts val="0"/>
              </a:spcAft>
              <a:buClr>
                <a:srgbClr val="666666"/>
              </a:buClr>
              <a:buFont typeface="Open Sans"/>
              <a:buNone/>
              <a:defRPr sz="13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1728216" marR="0" indent="0" algn="ctr" rtl="0">
              <a:lnSpc>
                <a:spcPct val="90000"/>
              </a:lnSpc>
              <a:spcBef>
                <a:spcPts val="441"/>
              </a:spcBef>
              <a:spcAft>
                <a:spcPts val="0"/>
              </a:spcAft>
              <a:buClr>
                <a:srgbClr val="666666"/>
              </a:buClr>
              <a:buFont typeface="Open Sans"/>
              <a:buNone/>
              <a:defRPr sz="13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2016252" marR="0" indent="0" algn="ctr" rtl="0">
              <a:lnSpc>
                <a:spcPct val="90000"/>
              </a:lnSpc>
              <a:spcBef>
                <a:spcPts val="441"/>
              </a:spcBef>
              <a:spcAft>
                <a:spcPts val="0"/>
              </a:spcAft>
              <a:buClr>
                <a:srgbClr val="666666"/>
              </a:buClr>
              <a:buFont typeface="Open Sans"/>
              <a:buNone/>
              <a:defRPr sz="13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2304288" marR="0" indent="0" algn="ctr" rtl="0">
              <a:lnSpc>
                <a:spcPct val="90000"/>
              </a:lnSpc>
              <a:spcBef>
                <a:spcPts val="441"/>
              </a:spcBef>
              <a:spcAft>
                <a:spcPts val="0"/>
              </a:spcAft>
              <a:buClr>
                <a:srgbClr val="666666"/>
              </a:buClr>
              <a:buFont typeface="Open Sans"/>
              <a:buNone/>
              <a:defRPr sz="13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590800"/>
            <a:ext cx="9144000" cy="4267200"/>
          </a:xfrm>
          <a:prstGeom prst="rect">
            <a:avLst/>
          </a:prstGeom>
          <a:gradFill flip="none" rotWithShape="1">
            <a:gsLst>
              <a:gs pos="0">
                <a:srgbClr val="D1D1D1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Text Box 54"/>
          <p:cNvSpPr txBox="1">
            <a:spLocks noChangeArrowheads="1"/>
          </p:cNvSpPr>
          <p:nvPr/>
        </p:nvSpPr>
        <p:spPr bwMode="gray">
          <a:xfrm>
            <a:off x="669925" y="6543675"/>
            <a:ext cx="1827213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r" defTabSz="914400">
              <a:lnSpc>
                <a:spcPct val="95000"/>
              </a:lnSpc>
            </a:pPr>
            <a:r>
              <a:rPr lang="en-US" sz="800">
                <a:solidFill>
                  <a:srgbClr val="19191B"/>
                </a:solidFill>
                <a:ea typeface="Arial" charset="0"/>
                <a:cs typeface="Arial" charset="0"/>
              </a:rPr>
              <a:t>Google Confidential and Proprietary</a:t>
            </a:r>
          </a:p>
        </p:txBody>
      </p:sp>
      <p:sp>
        <p:nvSpPr>
          <p:cNvPr id="7" name="Slide Number Placeholder 8"/>
          <p:cNvSpPr txBox="1">
            <a:spLocks/>
          </p:cNvSpPr>
          <p:nvPr/>
        </p:nvSpPr>
        <p:spPr bwMode="gray">
          <a:xfrm>
            <a:off x="409575" y="6543675"/>
            <a:ext cx="457200" cy="209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>
              <a:lnSpc>
                <a:spcPct val="95000"/>
              </a:lnSpc>
            </a:pPr>
            <a:fld id="{7CC2262E-3A8B-F84B-908C-204969E85E18}" type="slidenum">
              <a:rPr lang="en-US" sz="800">
                <a:solidFill>
                  <a:srgbClr val="19191B"/>
                </a:solidFill>
                <a:ea typeface="Arial" charset="0"/>
                <a:cs typeface="Arial" charset="0"/>
              </a:rPr>
              <a:pPr defTabSz="914400">
                <a:lnSpc>
                  <a:spcPct val="95000"/>
                </a:lnSpc>
              </a:pPr>
              <a:t>‹#›</a:t>
            </a:fld>
            <a:endParaRPr lang="en-US" sz="800">
              <a:solidFill>
                <a:srgbClr val="19191B"/>
              </a:solidFill>
              <a:ea typeface="Arial" charset="0"/>
              <a:cs typeface="Arial" charset="0"/>
            </a:endParaRP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7577138" y="6486525"/>
            <a:ext cx="1389062" cy="246063"/>
            <a:chOff x="7576442" y="6524756"/>
            <a:chExt cx="1389956" cy="246399"/>
          </a:xfrm>
        </p:grpSpPr>
        <p:cxnSp>
          <p:nvCxnSpPr>
            <p:cNvPr id="9" name="Straight Connector 8"/>
            <p:cNvCxnSpPr/>
            <p:nvPr userDrawn="1"/>
          </p:nvCxnSpPr>
          <p:spPr>
            <a:xfrm rot="5400000">
              <a:off x="8129167" y="6636033"/>
              <a:ext cx="222553" cy="0"/>
            </a:xfrm>
            <a:prstGeom prst="line">
              <a:avLst/>
            </a:prstGeom>
            <a:ln>
              <a:solidFill>
                <a:srgbClr val="333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Group 20"/>
            <p:cNvGrpSpPr/>
            <p:nvPr userDrawn="1"/>
          </p:nvGrpSpPr>
          <p:grpSpPr>
            <a:xfrm>
              <a:off x="8369102" y="6534150"/>
              <a:ext cx="597301" cy="237005"/>
              <a:chOff x="1814512" y="-3175"/>
              <a:chExt cx="6045202" cy="2398713"/>
            </a:xfrm>
            <a:solidFill>
              <a:srgbClr val="333333"/>
            </a:solidFill>
          </p:grpSpPr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1814512" y="379412"/>
                <a:ext cx="806453" cy="1558928"/>
              </a:xfrm>
              <a:custGeom>
                <a:avLst/>
                <a:gdLst/>
                <a:ahLst/>
                <a:cxnLst>
                  <a:cxn ang="0">
                    <a:pos x="109" y="164"/>
                  </a:cxn>
                  <a:cxn ang="0">
                    <a:pos x="65" y="0"/>
                  </a:cxn>
                  <a:cxn ang="0">
                    <a:pos x="0" y="0"/>
                  </a:cxn>
                  <a:cxn ang="0">
                    <a:pos x="40" y="116"/>
                  </a:cxn>
                  <a:cxn ang="0">
                    <a:pos x="78" y="248"/>
                  </a:cxn>
                  <a:cxn ang="0">
                    <a:pos x="78" y="416"/>
                  </a:cxn>
                  <a:cxn ang="0">
                    <a:pos x="140" y="416"/>
                  </a:cxn>
                  <a:cxn ang="0">
                    <a:pos x="140" y="248"/>
                  </a:cxn>
                  <a:cxn ang="0">
                    <a:pos x="215" y="0"/>
                  </a:cxn>
                  <a:cxn ang="0">
                    <a:pos x="152" y="0"/>
                  </a:cxn>
                  <a:cxn ang="0">
                    <a:pos x="109" y="164"/>
                  </a:cxn>
                </a:cxnLst>
                <a:rect l="0" t="0" r="r" b="b"/>
                <a:pathLst>
                  <a:path w="215" h="416">
                    <a:moveTo>
                      <a:pt x="109" y="164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39"/>
                      <a:pt x="26" y="78"/>
                      <a:pt x="40" y="116"/>
                    </a:cubicBezTo>
                    <a:cubicBezTo>
                      <a:pt x="59" y="174"/>
                      <a:pt x="72" y="218"/>
                      <a:pt x="78" y="248"/>
                    </a:cubicBezTo>
                    <a:cubicBezTo>
                      <a:pt x="78" y="416"/>
                      <a:pt x="78" y="416"/>
                      <a:pt x="78" y="416"/>
                    </a:cubicBezTo>
                    <a:cubicBezTo>
                      <a:pt x="140" y="416"/>
                      <a:pt x="140" y="416"/>
                      <a:pt x="140" y="416"/>
                    </a:cubicBezTo>
                    <a:cubicBezTo>
                      <a:pt x="140" y="248"/>
                      <a:pt x="140" y="248"/>
                      <a:pt x="140" y="248"/>
                    </a:cubicBezTo>
                    <a:cubicBezTo>
                      <a:pt x="215" y="0"/>
                      <a:pt x="215" y="0"/>
                      <a:pt x="215" y="0"/>
                    </a:cubicBezTo>
                    <a:cubicBezTo>
                      <a:pt x="152" y="0"/>
                      <a:pt x="152" y="0"/>
                      <a:pt x="152" y="0"/>
                    </a:cubicBezTo>
                    <a:lnTo>
                      <a:pt x="109" y="16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rgbClr val="333333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7"/>
              <p:cNvSpPr>
                <a:spLocks noEditPoints="1"/>
              </p:cNvSpPr>
              <p:nvPr/>
            </p:nvSpPr>
            <p:spPr bwMode="auto">
              <a:xfrm>
                <a:off x="2620965" y="760415"/>
                <a:ext cx="622301" cy="1192215"/>
              </a:xfrm>
              <a:custGeom>
                <a:avLst/>
                <a:gdLst/>
                <a:ahLst/>
                <a:cxnLst>
                  <a:cxn ang="0">
                    <a:pos x="83" y="0"/>
                  </a:cxn>
                  <a:cxn ang="0">
                    <a:pos x="18" y="32"/>
                  </a:cxn>
                  <a:cxn ang="0">
                    <a:pos x="0" y="105"/>
                  </a:cxn>
                  <a:cxn ang="0">
                    <a:pos x="0" y="214"/>
                  </a:cxn>
                  <a:cxn ang="0">
                    <a:pos x="18" y="286"/>
                  </a:cxn>
                  <a:cxn ang="0">
                    <a:pos x="83" y="318"/>
                  </a:cxn>
                  <a:cxn ang="0">
                    <a:pos x="148" y="286"/>
                  </a:cxn>
                  <a:cxn ang="0">
                    <a:pos x="166" y="214"/>
                  </a:cxn>
                  <a:cxn ang="0">
                    <a:pos x="166" y="105"/>
                  </a:cxn>
                  <a:cxn ang="0">
                    <a:pos x="148" y="32"/>
                  </a:cxn>
                  <a:cxn ang="0">
                    <a:pos x="83" y="0"/>
                  </a:cxn>
                  <a:cxn ang="0">
                    <a:pos x="110" y="224"/>
                  </a:cxn>
                  <a:cxn ang="0">
                    <a:pos x="83" y="267"/>
                  </a:cxn>
                  <a:cxn ang="0">
                    <a:pos x="56" y="224"/>
                  </a:cxn>
                  <a:cxn ang="0">
                    <a:pos x="56" y="94"/>
                  </a:cxn>
                  <a:cxn ang="0">
                    <a:pos x="83" y="51"/>
                  </a:cxn>
                  <a:cxn ang="0">
                    <a:pos x="110" y="94"/>
                  </a:cxn>
                  <a:cxn ang="0">
                    <a:pos x="110" y="224"/>
                  </a:cxn>
                </a:cxnLst>
                <a:rect l="0" t="0" r="r" b="b"/>
                <a:pathLst>
                  <a:path w="166" h="318">
                    <a:moveTo>
                      <a:pt x="83" y="0"/>
                    </a:moveTo>
                    <a:cubicBezTo>
                      <a:pt x="55" y="0"/>
                      <a:pt x="33" y="11"/>
                      <a:pt x="18" y="32"/>
                    </a:cubicBezTo>
                    <a:cubicBezTo>
                      <a:pt x="6" y="48"/>
                      <a:pt x="0" y="72"/>
                      <a:pt x="0" y="105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47"/>
                      <a:pt x="6" y="271"/>
                      <a:pt x="18" y="286"/>
                    </a:cubicBezTo>
                    <a:cubicBezTo>
                      <a:pt x="33" y="308"/>
                      <a:pt x="55" y="318"/>
                      <a:pt x="83" y="318"/>
                    </a:cubicBezTo>
                    <a:cubicBezTo>
                      <a:pt x="111" y="318"/>
                      <a:pt x="133" y="308"/>
                      <a:pt x="148" y="286"/>
                    </a:cubicBezTo>
                    <a:cubicBezTo>
                      <a:pt x="160" y="271"/>
                      <a:pt x="166" y="247"/>
                      <a:pt x="166" y="214"/>
                    </a:cubicBezTo>
                    <a:cubicBezTo>
                      <a:pt x="166" y="105"/>
                      <a:pt x="166" y="105"/>
                      <a:pt x="166" y="105"/>
                    </a:cubicBezTo>
                    <a:cubicBezTo>
                      <a:pt x="166" y="72"/>
                      <a:pt x="160" y="48"/>
                      <a:pt x="148" y="32"/>
                    </a:cubicBezTo>
                    <a:cubicBezTo>
                      <a:pt x="133" y="11"/>
                      <a:pt x="111" y="0"/>
                      <a:pt x="83" y="0"/>
                    </a:cubicBezTo>
                    <a:close/>
                    <a:moveTo>
                      <a:pt x="110" y="224"/>
                    </a:moveTo>
                    <a:cubicBezTo>
                      <a:pt x="110" y="253"/>
                      <a:pt x="101" y="267"/>
                      <a:pt x="83" y="267"/>
                    </a:cubicBezTo>
                    <a:cubicBezTo>
                      <a:pt x="65" y="267"/>
                      <a:pt x="56" y="253"/>
                      <a:pt x="56" y="224"/>
                    </a:cubicBezTo>
                    <a:cubicBezTo>
                      <a:pt x="56" y="94"/>
                      <a:pt x="56" y="94"/>
                      <a:pt x="56" y="94"/>
                    </a:cubicBezTo>
                    <a:cubicBezTo>
                      <a:pt x="56" y="65"/>
                      <a:pt x="65" y="51"/>
                      <a:pt x="83" y="51"/>
                    </a:cubicBezTo>
                    <a:cubicBezTo>
                      <a:pt x="101" y="51"/>
                      <a:pt x="110" y="65"/>
                      <a:pt x="110" y="94"/>
                    </a:cubicBezTo>
                    <a:lnTo>
                      <a:pt x="110" y="2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rgbClr val="333333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3416303" y="776289"/>
                <a:ext cx="603252" cy="1176340"/>
              </a:xfrm>
              <a:custGeom>
                <a:avLst/>
                <a:gdLst/>
                <a:ahLst/>
                <a:cxnLst>
                  <a:cxn ang="0">
                    <a:pos x="105" y="237"/>
                  </a:cxn>
                  <a:cxn ang="0">
                    <a:pos x="70" y="263"/>
                  </a:cxn>
                  <a:cxn ang="0">
                    <a:pos x="57" y="250"/>
                  </a:cxn>
                  <a:cxn ang="0">
                    <a:pos x="56" y="228"/>
                  </a:cxn>
                  <a:cxn ang="0">
                    <a:pos x="56" y="0"/>
                  </a:cxn>
                  <a:cxn ang="0">
                    <a:pos x="0" y="0"/>
                  </a:cxn>
                  <a:cxn ang="0">
                    <a:pos x="0" y="245"/>
                  </a:cxn>
                  <a:cxn ang="0">
                    <a:pos x="5" y="291"/>
                  </a:cxn>
                  <a:cxn ang="0">
                    <a:pos x="41" y="314"/>
                  </a:cxn>
                  <a:cxn ang="0">
                    <a:pos x="105" y="276"/>
                  </a:cxn>
                  <a:cxn ang="0">
                    <a:pos x="105" y="310"/>
                  </a:cxn>
                  <a:cxn ang="0">
                    <a:pos x="161" y="310"/>
                  </a:cxn>
                  <a:cxn ang="0">
                    <a:pos x="161" y="0"/>
                  </a:cxn>
                  <a:cxn ang="0">
                    <a:pos x="105" y="0"/>
                  </a:cxn>
                  <a:cxn ang="0">
                    <a:pos x="105" y="237"/>
                  </a:cxn>
                </a:cxnLst>
                <a:rect l="0" t="0" r="r" b="b"/>
                <a:pathLst>
                  <a:path w="161" h="314">
                    <a:moveTo>
                      <a:pt x="105" y="237"/>
                    </a:moveTo>
                    <a:cubicBezTo>
                      <a:pt x="93" y="254"/>
                      <a:pt x="81" y="263"/>
                      <a:pt x="70" y="263"/>
                    </a:cubicBezTo>
                    <a:cubicBezTo>
                      <a:pt x="62" y="263"/>
                      <a:pt x="58" y="259"/>
                      <a:pt x="57" y="250"/>
                    </a:cubicBezTo>
                    <a:cubicBezTo>
                      <a:pt x="56" y="248"/>
                      <a:pt x="56" y="241"/>
                      <a:pt x="56" y="228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0" y="267"/>
                      <a:pt x="2" y="282"/>
                      <a:pt x="5" y="291"/>
                    </a:cubicBezTo>
                    <a:cubicBezTo>
                      <a:pt x="11" y="307"/>
                      <a:pt x="23" y="314"/>
                      <a:pt x="41" y="314"/>
                    </a:cubicBezTo>
                    <a:cubicBezTo>
                      <a:pt x="62" y="314"/>
                      <a:pt x="83" y="302"/>
                      <a:pt x="105" y="276"/>
                    </a:cubicBezTo>
                    <a:cubicBezTo>
                      <a:pt x="105" y="310"/>
                      <a:pt x="105" y="310"/>
                      <a:pt x="105" y="310"/>
                    </a:cubicBezTo>
                    <a:cubicBezTo>
                      <a:pt x="161" y="310"/>
                      <a:pt x="161" y="310"/>
                      <a:pt x="161" y="31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05" y="0"/>
                      <a:pt x="105" y="0"/>
                      <a:pt x="105" y="0"/>
                    </a:cubicBezTo>
                    <a:lnTo>
                      <a:pt x="105" y="23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rgbClr val="333333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6334125" y="952500"/>
                <a:ext cx="193676" cy="809628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0" y="14"/>
                  </a:cxn>
                  <a:cxn ang="0">
                    <a:pos x="0" y="31"/>
                  </a:cxn>
                  <a:cxn ang="0">
                    <a:pos x="0" y="202"/>
                  </a:cxn>
                  <a:cxn ang="0">
                    <a:pos x="28" y="216"/>
                  </a:cxn>
                  <a:cxn ang="0">
                    <a:pos x="52" y="174"/>
                  </a:cxn>
                  <a:cxn ang="0">
                    <a:pos x="52" y="42"/>
                  </a:cxn>
                  <a:cxn ang="0">
                    <a:pos x="52" y="31"/>
                  </a:cxn>
                  <a:cxn ang="0">
                    <a:pos x="28" y="0"/>
                  </a:cxn>
                </a:cxnLst>
                <a:rect l="0" t="0" r="r" b="b"/>
                <a:pathLst>
                  <a:path w="52" h="216">
                    <a:moveTo>
                      <a:pt x="28" y="0"/>
                    </a:moveTo>
                    <a:cubicBezTo>
                      <a:pt x="19" y="0"/>
                      <a:pt x="9" y="4"/>
                      <a:pt x="0" y="1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9" y="212"/>
                      <a:pt x="19" y="216"/>
                      <a:pt x="28" y="216"/>
                    </a:cubicBezTo>
                    <a:cubicBezTo>
                      <a:pt x="44" y="216"/>
                      <a:pt x="52" y="202"/>
                      <a:pt x="52" y="174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38"/>
                      <a:pt x="52" y="35"/>
                      <a:pt x="52" y="31"/>
                    </a:cubicBezTo>
                    <a:cubicBezTo>
                      <a:pt x="50" y="11"/>
                      <a:pt x="42" y="0"/>
                      <a:pt x="2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rgbClr val="333333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7113589" y="952500"/>
                <a:ext cx="209550" cy="269878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1" y="31"/>
                  </a:cxn>
                  <a:cxn ang="0">
                    <a:pos x="0" y="43"/>
                  </a:cxn>
                  <a:cxn ang="0">
                    <a:pos x="0" y="72"/>
                  </a:cxn>
                  <a:cxn ang="0">
                    <a:pos x="56" y="72"/>
                  </a:cxn>
                  <a:cxn ang="0">
                    <a:pos x="56" y="43"/>
                  </a:cxn>
                  <a:cxn ang="0">
                    <a:pos x="55" y="31"/>
                  </a:cxn>
                  <a:cxn ang="0">
                    <a:pos x="28" y="0"/>
                  </a:cxn>
                </a:cxnLst>
                <a:rect l="0" t="0" r="r" b="b"/>
                <a:pathLst>
                  <a:path w="56" h="72">
                    <a:moveTo>
                      <a:pt x="28" y="0"/>
                    </a:moveTo>
                    <a:cubicBezTo>
                      <a:pt x="12" y="0"/>
                      <a:pt x="3" y="10"/>
                      <a:pt x="1" y="31"/>
                    </a:cubicBezTo>
                    <a:cubicBezTo>
                      <a:pt x="0" y="35"/>
                      <a:pt x="0" y="39"/>
                      <a:pt x="0" y="4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39"/>
                      <a:pt x="56" y="35"/>
                      <a:pt x="55" y="31"/>
                    </a:cubicBezTo>
                    <a:cubicBezTo>
                      <a:pt x="53" y="10"/>
                      <a:pt x="44" y="0"/>
                      <a:pt x="2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rgbClr val="333333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Freeform 21"/>
              <p:cNvSpPr>
                <a:spLocks noEditPoints="1"/>
              </p:cNvSpPr>
              <p:nvPr/>
            </p:nvSpPr>
            <p:spPr bwMode="auto">
              <a:xfrm>
                <a:off x="4229099" y="-3175"/>
                <a:ext cx="3630615" cy="2398713"/>
              </a:xfrm>
              <a:custGeom>
                <a:avLst/>
                <a:gdLst/>
                <a:ahLst/>
                <a:cxnLst>
                  <a:cxn ang="0">
                    <a:pos x="842" y="11"/>
                  </a:cxn>
                  <a:cxn ang="0">
                    <a:pos x="126" y="11"/>
                  </a:cxn>
                  <a:cxn ang="0">
                    <a:pos x="23" y="535"/>
                  </a:cxn>
                  <a:cxn ang="0">
                    <a:pos x="842" y="626"/>
                  </a:cxn>
                  <a:cxn ang="0">
                    <a:pos x="946" y="102"/>
                  </a:cxn>
                  <a:cxn ang="0">
                    <a:pos x="157" y="518"/>
                  </a:cxn>
                  <a:cxn ang="0">
                    <a:pos x="157" y="161"/>
                  </a:cxn>
                  <a:cxn ang="0">
                    <a:pos x="91" y="102"/>
                  </a:cxn>
                  <a:cxn ang="0">
                    <a:pos x="287" y="161"/>
                  </a:cxn>
                  <a:cxn ang="0">
                    <a:pos x="220" y="286"/>
                  </a:cxn>
                  <a:cxn ang="0">
                    <a:pos x="456" y="518"/>
                  </a:cxn>
                  <a:cxn ang="0">
                    <a:pos x="400" y="484"/>
                  </a:cxn>
                  <a:cxn ang="0">
                    <a:pos x="300" y="499"/>
                  </a:cxn>
                  <a:cxn ang="0">
                    <a:pos x="295" y="286"/>
                  </a:cxn>
                  <a:cxn ang="0">
                    <a:pos x="351" y="208"/>
                  </a:cxn>
                  <a:cxn ang="0">
                    <a:pos x="351" y="436"/>
                  </a:cxn>
                  <a:cxn ang="0">
                    <a:pos x="365" y="471"/>
                  </a:cxn>
                  <a:cxn ang="0">
                    <a:pos x="400" y="286"/>
                  </a:cxn>
                  <a:cxn ang="0">
                    <a:pos x="456" y="208"/>
                  </a:cxn>
                  <a:cxn ang="0">
                    <a:pos x="456" y="518"/>
                  </a:cxn>
                  <a:cxn ang="0">
                    <a:pos x="664" y="487"/>
                  </a:cxn>
                  <a:cxn ang="0">
                    <a:pos x="561" y="488"/>
                  </a:cxn>
                  <a:cxn ang="0">
                    <a:pos x="505" y="518"/>
                  </a:cxn>
                  <a:cxn ang="0">
                    <a:pos x="505" y="102"/>
                  </a:cxn>
                  <a:cxn ang="0">
                    <a:pos x="561" y="238"/>
                  </a:cxn>
                  <a:cxn ang="0">
                    <a:pos x="664" y="239"/>
                  </a:cxn>
                  <a:cxn ang="0">
                    <a:pos x="669" y="302"/>
                  </a:cxn>
                  <a:cxn ang="0">
                    <a:pos x="881" y="373"/>
                  </a:cxn>
                  <a:cxn ang="0">
                    <a:pos x="769" y="428"/>
                  </a:cxn>
                  <a:cxn ang="0">
                    <a:pos x="823" y="449"/>
                  </a:cxn>
                  <a:cxn ang="0">
                    <a:pos x="881" y="411"/>
                  </a:cxn>
                  <a:cxn ang="0">
                    <a:pos x="880" y="455"/>
                  </a:cxn>
                  <a:cxn ang="0">
                    <a:pos x="799" y="522"/>
                  </a:cxn>
                  <a:cxn ang="0">
                    <a:pos x="713" y="418"/>
                  </a:cxn>
                  <a:cxn ang="0">
                    <a:pos x="714" y="286"/>
                  </a:cxn>
                  <a:cxn ang="0">
                    <a:pos x="798" y="204"/>
                  </a:cxn>
                  <a:cxn ang="0">
                    <a:pos x="880" y="286"/>
                  </a:cxn>
                  <a:cxn ang="0">
                    <a:pos x="881" y="373"/>
                  </a:cxn>
                </a:cxnLst>
                <a:rect l="0" t="0" r="r" b="b"/>
                <a:pathLst>
                  <a:path w="968" h="640">
                    <a:moveTo>
                      <a:pt x="946" y="102"/>
                    </a:moveTo>
                    <a:cubicBezTo>
                      <a:pt x="936" y="53"/>
                      <a:pt x="892" y="16"/>
                      <a:pt x="842" y="11"/>
                    </a:cubicBezTo>
                    <a:cubicBezTo>
                      <a:pt x="722" y="4"/>
                      <a:pt x="602" y="0"/>
                      <a:pt x="481" y="0"/>
                    </a:cubicBezTo>
                    <a:cubicBezTo>
                      <a:pt x="363" y="0"/>
                      <a:pt x="244" y="4"/>
                      <a:pt x="126" y="11"/>
                    </a:cubicBezTo>
                    <a:cubicBezTo>
                      <a:pt x="76" y="15"/>
                      <a:pt x="32" y="52"/>
                      <a:pt x="23" y="102"/>
                    </a:cubicBezTo>
                    <a:cubicBezTo>
                      <a:pt x="0" y="245"/>
                      <a:pt x="0" y="392"/>
                      <a:pt x="23" y="535"/>
                    </a:cubicBezTo>
                    <a:cubicBezTo>
                      <a:pt x="32" y="585"/>
                      <a:pt x="76" y="622"/>
                      <a:pt x="126" y="626"/>
                    </a:cubicBezTo>
                    <a:cubicBezTo>
                      <a:pt x="365" y="640"/>
                      <a:pt x="604" y="640"/>
                      <a:pt x="842" y="626"/>
                    </a:cubicBezTo>
                    <a:cubicBezTo>
                      <a:pt x="892" y="621"/>
                      <a:pt x="936" y="584"/>
                      <a:pt x="946" y="535"/>
                    </a:cubicBezTo>
                    <a:cubicBezTo>
                      <a:pt x="968" y="391"/>
                      <a:pt x="968" y="246"/>
                      <a:pt x="946" y="102"/>
                    </a:cubicBezTo>
                    <a:close/>
                    <a:moveTo>
                      <a:pt x="220" y="518"/>
                    </a:moveTo>
                    <a:cubicBezTo>
                      <a:pt x="157" y="518"/>
                      <a:pt x="157" y="518"/>
                      <a:pt x="157" y="518"/>
                    </a:cubicBezTo>
                    <a:cubicBezTo>
                      <a:pt x="157" y="286"/>
                      <a:pt x="157" y="286"/>
                      <a:pt x="157" y="286"/>
                    </a:cubicBezTo>
                    <a:cubicBezTo>
                      <a:pt x="157" y="161"/>
                      <a:pt x="157" y="161"/>
                      <a:pt x="157" y="161"/>
                    </a:cubicBezTo>
                    <a:cubicBezTo>
                      <a:pt x="91" y="161"/>
                      <a:pt x="91" y="161"/>
                      <a:pt x="91" y="161"/>
                    </a:cubicBezTo>
                    <a:cubicBezTo>
                      <a:pt x="91" y="102"/>
                      <a:pt x="91" y="102"/>
                      <a:pt x="91" y="102"/>
                    </a:cubicBezTo>
                    <a:cubicBezTo>
                      <a:pt x="287" y="102"/>
                      <a:pt x="287" y="102"/>
                      <a:pt x="287" y="102"/>
                    </a:cubicBezTo>
                    <a:cubicBezTo>
                      <a:pt x="287" y="161"/>
                      <a:pt x="287" y="161"/>
                      <a:pt x="287" y="161"/>
                    </a:cubicBezTo>
                    <a:cubicBezTo>
                      <a:pt x="220" y="161"/>
                      <a:pt x="220" y="161"/>
                      <a:pt x="220" y="161"/>
                    </a:cubicBezTo>
                    <a:cubicBezTo>
                      <a:pt x="220" y="286"/>
                      <a:pt x="220" y="286"/>
                      <a:pt x="220" y="286"/>
                    </a:cubicBezTo>
                    <a:lnTo>
                      <a:pt x="220" y="518"/>
                    </a:lnTo>
                    <a:close/>
                    <a:moveTo>
                      <a:pt x="456" y="518"/>
                    </a:moveTo>
                    <a:cubicBezTo>
                      <a:pt x="400" y="518"/>
                      <a:pt x="400" y="518"/>
                      <a:pt x="400" y="518"/>
                    </a:cubicBezTo>
                    <a:cubicBezTo>
                      <a:pt x="400" y="484"/>
                      <a:pt x="400" y="484"/>
                      <a:pt x="400" y="484"/>
                    </a:cubicBezTo>
                    <a:cubicBezTo>
                      <a:pt x="378" y="510"/>
                      <a:pt x="357" y="522"/>
                      <a:pt x="336" y="522"/>
                    </a:cubicBezTo>
                    <a:cubicBezTo>
                      <a:pt x="318" y="522"/>
                      <a:pt x="306" y="515"/>
                      <a:pt x="300" y="499"/>
                    </a:cubicBezTo>
                    <a:cubicBezTo>
                      <a:pt x="297" y="490"/>
                      <a:pt x="295" y="475"/>
                      <a:pt x="295" y="453"/>
                    </a:cubicBezTo>
                    <a:cubicBezTo>
                      <a:pt x="295" y="286"/>
                      <a:pt x="295" y="286"/>
                      <a:pt x="295" y="286"/>
                    </a:cubicBezTo>
                    <a:cubicBezTo>
                      <a:pt x="295" y="208"/>
                      <a:pt x="295" y="208"/>
                      <a:pt x="295" y="208"/>
                    </a:cubicBezTo>
                    <a:cubicBezTo>
                      <a:pt x="351" y="208"/>
                      <a:pt x="351" y="208"/>
                      <a:pt x="351" y="208"/>
                    </a:cubicBezTo>
                    <a:cubicBezTo>
                      <a:pt x="351" y="286"/>
                      <a:pt x="351" y="286"/>
                      <a:pt x="351" y="286"/>
                    </a:cubicBezTo>
                    <a:cubicBezTo>
                      <a:pt x="351" y="436"/>
                      <a:pt x="351" y="436"/>
                      <a:pt x="351" y="436"/>
                    </a:cubicBezTo>
                    <a:cubicBezTo>
                      <a:pt x="351" y="449"/>
                      <a:pt x="351" y="456"/>
                      <a:pt x="352" y="458"/>
                    </a:cubicBezTo>
                    <a:cubicBezTo>
                      <a:pt x="353" y="467"/>
                      <a:pt x="357" y="471"/>
                      <a:pt x="365" y="471"/>
                    </a:cubicBezTo>
                    <a:cubicBezTo>
                      <a:pt x="376" y="471"/>
                      <a:pt x="388" y="462"/>
                      <a:pt x="400" y="445"/>
                    </a:cubicBezTo>
                    <a:cubicBezTo>
                      <a:pt x="400" y="286"/>
                      <a:pt x="400" y="286"/>
                      <a:pt x="400" y="286"/>
                    </a:cubicBezTo>
                    <a:cubicBezTo>
                      <a:pt x="400" y="208"/>
                      <a:pt x="400" y="208"/>
                      <a:pt x="400" y="208"/>
                    </a:cubicBezTo>
                    <a:cubicBezTo>
                      <a:pt x="456" y="208"/>
                      <a:pt x="456" y="208"/>
                      <a:pt x="456" y="208"/>
                    </a:cubicBezTo>
                    <a:cubicBezTo>
                      <a:pt x="456" y="286"/>
                      <a:pt x="456" y="286"/>
                      <a:pt x="456" y="286"/>
                    </a:cubicBezTo>
                    <a:lnTo>
                      <a:pt x="456" y="518"/>
                    </a:lnTo>
                    <a:close/>
                    <a:moveTo>
                      <a:pt x="669" y="425"/>
                    </a:moveTo>
                    <a:cubicBezTo>
                      <a:pt x="669" y="454"/>
                      <a:pt x="668" y="474"/>
                      <a:pt x="664" y="487"/>
                    </a:cubicBezTo>
                    <a:cubicBezTo>
                      <a:pt x="656" y="510"/>
                      <a:pt x="641" y="522"/>
                      <a:pt x="619" y="522"/>
                    </a:cubicBezTo>
                    <a:cubicBezTo>
                      <a:pt x="599" y="522"/>
                      <a:pt x="580" y="511"/>
                      <a:pt x="561" y="488"/>
                    </a:cubicBezTo>
                    <a:cubicBezTo>
                      <a:pt x="561" y="518"/>
                      <a:pt x="561" y="518"/>
                      <a:pt x="561" y="518"/>
                    </a:cubicBezTo>
                    <a:cubicBezTo>
                      <a:pt x="505" y="518"/>
                      <a:pt x="505" y="518"/>
                      <a:pt x="505" y="518"/>
                    </a:cubicBezTo>
                    <a:cubicBezTo>
                      <a:pt x="505" y="286"/>
                      <a:pt x="505" y="286"/>
                      <a:pt x="505" y="286"/>
                    </a:cubicBezTo>
                    <a:cubicBezTo>
                      <a:pt x="505" y="102"/>
                      <a:pt x="505" y="102"/>
                      <a:pt x="505" y="102"/>
                    </a:cubicBezTo>
                    <a:cubicBezTo>
                      <a:pt x="561" y="102"/>
                      <a:pt x="561" y="102"/>
                      <a:pt x="561" y="102"/>
                    </a:cubicBezTo>
                    <a:cubicBezTo>
                      <a:pt x="561" y="238"/>
                      <a:pt x="561" y="238"/>
                      <a:pt x="561" y="238"/>
                    </a:cubicBezTo>
                    <a:cubicBezTo>
                      <a:pt x="579" y="216"/>
                      <a:pt x="598" y="204"/>
                      <a:pt x="619" y="204"/>
                    </a:cubicBezTo>
                    <a:cubicBezTo>
                      <a:pt x="641" y="204"/>
                      <a:pt x="656" y="216"/>
                      <a:pt x="664" y="239"/>
                    </a:cubicBezTo>
                    <a:cubicBezTo>
                      <a:pt x="667" y="249"/>
                      <a:pt x="669" y="265"/>
                      <a:pt x="669" y="286"/>
                    </a:cubicBezTo>
                    <a:cubicBezTo>
                      <a:pt x="669" y="291"/>
                      <a:pt x="669" y="296"/>
                      <a:pt x="669" y="302"/>
                    </a:cubicBezTo>
                    <a:lnTo>
                      <a:pt x="669" y="425"/>
                    </a:lnTo>
                    <a:close/>
                    <a:moveTo>
                      <a:pt x="881" y="373"/>
                    </a:moveTo>
                    <a:cubicBezTo>
                      <a:pt x="769" y="373"/>
                      <a:pt x="769" y="373"/>
                      <a:pt x="769" y="373"/>
                    </a:cubicBezTo>
                    <a:cubicBezTo>
                      <a:pt x="769" y="428"/>
                      <a:pt x="769" y="428"/>
                      <a:pt x="769" y="428"/>
                    </a:cubicBezTo>
                    <a:cubicBezTo>
                      <a:pt x="769" y="457"/>
                      <a:pt x="778" y="471"/>
                      <a:pt x="798" y="471"/>
                    </a:cubicBezTo>
                    <a:cubicBezTo>
                      <a:pt x="811" y="471"/>
                      <a:pt x="819" y="464"/>
                      <a:pt x="823" y="449"/>
                    </a:cubicBezTo>
                    <a:cubicBezTo>
                      <a:pt x="823" y="446"/>
                      <a:pt x="824" y="433"/>
                      <a:pt x="824" y="411"/>
                    </a:cubicBezTo>
                    <a:cubicBezTo>
                      <a:pt x="881" y="411"/>
                      <a:pt x="881" y="411"/>
                      <a:pt x="881" y="411"/>
                    </a:cubicBezTo>
                    <a:cubicBezTo>
                      <a:pt x="881" y="419"/>
                      <a:pt x="881" y="419"/>
                      <a:pt x="881" y="419"/>
                    </a:cubicBezTo>
                    <a:cubicBezTo>
                      <a:pt x="881" y="437"/>
                      <a:pt x="881" y="449"/>
                      <a:pt x="880" y="455"/>
                    </a:cubicBezTo>
                    <a:cubicBezTo>
                      <a:pt x="878" y="467"/>
                      <a:pt x="874" y="479"/>
                      <a:pt x="867" y="489"/>
                    </a:cubicBezTo>
                    <a:cubicBezTo>
                      <a:pt x="851" y="511"/>
                      <a:pt x="828" y="522"/>
                      <a:pt x="799" y="522"/>
                    </a:cubicBezTo>
                    <a:cubicBezTo>
                      <a:pt x="770" y="522"/>
                      <a:pt x="747" y="512"/>
                      <a:pt x="731" y="490"/>
                    </a:cubicBezTo>
                    <a:cubicBezTo>
                      <a:pt x="719" y="475"/>
                      <a:pt x="713" y="451"/>
                      <a:pt x="713" y="418"/>
                    </a:cubicBezTo>
                    <a:cubicBezTo>
                      <a:pt x="713" y="309"/>
                      <a:pt x="713" y="309"/>
                      <a:pt x="713" y="309"/>
                    </a:cubicBezTo>
                    <a:cubicBezTo>
                      <a:pt x="713" y="301"/>
                      <a:pt x="713" y="293"/>
                      <a:pt x="714" y="286"/>
                    </a:cubicBezTo>
                    <a:cubicBezTo>
                      <a:pt x="716" y="265"/>
                      <a:pt x="722" y="248"/>
                      <a:pt x="730" y="236"/>
                    </a:cubicBezTo>
                    <a:cubicBezTo>
                      <a:pt x="747" y="215"/>
                      <a:pt x="769" y="204"/>
                      <a:pt x="798" y="204"/>
                    </a:cubicBezTo>
                    <a:cubicBezTo>
                      <a:pt x="826" y="204"/>
                      <a:pt x="848" y="215"/>
                      <a:pt x="864" y="236"/>
                    </a:cubicBezTo>
                    <a:cubicBezTo>
                      <a:pt x="873" y="248"/>
                      <a:pt x="878" y="265"/>
                      <a:pt x="880" y="286"/>
                    </a:cubicBezTo>
                    <a:cubicBezTo>
                      <a:pt x="881" y="293"/>
                      <a:pt x="881" y="301"/>
                      <a:pt x="881" y="309"/>
                    </a:cubicBezTo>
                    <a:lnTo>
                      <a:pt x="881" y="37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rgbClr val="333333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" name="Group 38"/>
            <p:cNvGrpSpPr/>
            <p:nvPr userDrawn="1"/>
          </p:nvGrpSpPr>
          <p:grpSpPr>
            <a:xfrm>
              <a:off x="7576459" y="6567488"/>
              <a:ext cx="563218" cy="198722"/>
              <a:chOff x="5389563" y="6130926"/>
              <a:chExt cx="868362" cy="306388"/>
            </a:xfrm>
            <a:solidFill>
              <a:srgbClr val="333333"/>
            </a:solidFill>
          </p:grpSpPr>
          <p:sp>
            <p:nvSpPr>
              <p:cNvPr id="12" name="Freeform 5"/>
              <p:cNvSpPr>
                <a:spLocks noEditPoints="1"/>
              </p:cNvSpPr>
              <p:nvPr/>
            </p:nvSpPr>
            <p:spPr bwMode="auto">
              <a:xfrm>
                <a:off x="6132513" y="6203951"/>
                <a:ext cx="125412" cy="144463"/>
              </a:xfrm>
              <a:custGeom>
                <a:avLst/>
                <a:gdLst/>
                <a:ahLst/>
                <a:cxnLst>
                  <a:cxn ang="0">
                    <a:pos x="113" y="137"/>
                  </a:cxn>
                  <a:cxn ang="0">
                    <a:pos x="103" y="142"/>
                  </a:cxn>
                  <a:cxn ang="0">
                    <a:pos x="73" y="148"/>
                  </a:cxn>
                  <a:cxn ang="0">
                    <a:pos x="32" y="136"/>
                  </a:cxn>
                  <a:cxn ang="0">
                    <a:pos x="0" y="71"/>
                  </a:cxn>
                  <a:cxn ang="0">
                    <a:pos x="71" y="0"/>
                  </a:cxn>
                  <a:cxn ang="0">
                    <a:pos x="103" y="8"/>
                  </a:cxn>
                  <a:cxn ang="0">
                    <a:pos x="124" y="39"/>
                  </a:cxn>
                  <a:cxn ang="0">
                    <a:pos x="52" y="68"/>
                  </a:cxn>
                  <a:cxn ang="0">
                    <a:pos x="28" y="70"/>
                  </a:cxn>
                  <a:cxn ang="0">
                    <a:pos x="92" y="132"/>
                  </a:cxn>
                  <a:cxn ang="0">
                    <a:pos x="129" y="121"/>
                  </a:cxn>
                  <a:cxn ang="0">
                    <a:pos x="113" y="137"/>
                  </a:cxn>
                  <a:cxn ang="0">
                    <a:pos x="84" y="45"/>
                  </a:cxn>
                  <a:cxn ang="0">
                    <a:pos x="93" y="36"/>
                  </a:cxn>
                  <a:cxn ang="0">
                    <a:pos x="62" y="10"/>
                  </a:cxn>
                  <a:cxn ang="0">
                    <a:pos x="27" y="53"/>
                  </a:cxn>
                  <a:cxn ang="0">
                    <a:pos x="28" y="69"/>
                  </a:cxn>
                  <a:cxn ang="0">
                    <a:pos x="84" y="45"/>
                  </a:cxn>
                </a:cxnLst>
                <a:rect l="0" t="0" r="r" b="b"/>
                <a:pathLst>
                  <a:path w="129" h="148">
                    <a:moveTo>
                      <a:pt x="113" y="137"/>
                    </a:moveTo>
                    <a:cubicBezTo>
                      <a:pt x="110" y="139"/>
                      <a:pt x="106" y="141"/>
                      <a:pt x="103" y="142"/>
                    </a:cubicBezTo>
                    <a:cubicBezTo>
                      <a:pt x="93" y="147"/>
                      <a:pt x="82" y="148"/>
                      <a:pt x="73" y="148"/>
                    </a:cubicBezTo>
                    <a:cubicBezTo>
                      <a:pt x="63" y="148"/>
                      <a:pt x="47" y="148"/>
                      <a:pt x="32" y="136"/>
                    </a:cubicBezTo>
                    <a:cubicBezTo>
                      <a:pt x="10" y="121"/>
                      <a:pt x="0" y="94"/>
                      <a:pt x="0" y="71"/>
                    </a:cubicBezTo>
                    <a:cubicBezTo>
                      <a:pt x="0" y="23"/>
                      <a:pt x="39" y="0"/>
                      <a:pt x="71" y="0"/>
                    </a:cubicBezTo>
                    <a:cubicBezTo>
                      <a:pt x="82" y="0"/>
                      <a:pt x="94" y="2"/>
                      <a:pt x="103" y="8"/>
                    </a:cubicBezTo>
                    <a:cubicBezTo>
                      <a:pt x="118" y="19"/>
                      <a:pt x="122" y="32"/>
                      <a:pt x="124" y="39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36" y="109"/>
                      <a:pt x="62" y="132"/>
                      <a:pt x="92" y="132"/>
                    </a:cubicBezTo>
                    <a:cubicBezTo>
                      <a:pt x="107" y="132"/>
                      <a:pt x="119" y="127"/>
                      <a:pt x="129" y="121"/>
                    </a:cubicBezTo>
                    <a:cubicBezTo>
                      <a:pt x="113" y="137"/>
                      <a:pt x="113" y="137"/>
                      <a:pt x="113" y="137"/>
                    </a:cubicBezTo>
                    <a:close/>
                    <a:moveTo>
                      <a:pt x="84" y="45"/>
                    </a:moveTo>
                    <a:cubicBezTo>
                      <a:pt x="90" y="43"/>
                      <a:pt x="93" y="41"/>
                      <a:pt x="93" y="36"/>
                    </a:cubicBezTo>
                    <a:cubicBezTo>
                      <a:pt x="93" y="24"/>
                      <a:pt x="79" y="10"/>
                      <a:pt x="62" y="10"/>
                    </a:cubicBezTo>
                    <a:cubicBezTo>
                      <a:pt x="50" y="10"/>
                      <a:pt x="27" y="19"/>
                      <a:pt x="27" y="53"/>
                    </a:cubicBezTo>
                    <a:cubicBezTo>
                      <a:pt x="27" y="58"/>
                      <a:pt x="27" y="64"/>
                      <a:pt x="28" y="69"/>
                    </a:cubicBezTo>
                    <a:cubicBezTo>
                      <a:pt x="84" y="45"/>
                      <a:pt x="84" y="45"/>
                      <a:pt x="84" y="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rgbClr val="333333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6057900" y="6130926"/>
                <a:ext cx="77787" cy="214313"/>
              </a:xfrm>
              <a:custGeom>
                <a:avLst/>
                <a:gdLst/>
                <a:ahLst/>
                <a:cxnLst>
                  <a:cxn ang="0">
                    <a:pos x="68" y="218"/>
                  </a:cxn>
                  <a:cxn ang="0">
                    <a:pos x="13" y="218"/>
                  </a:cxn>
                  <a:cxn ang="0">
                    <a:pos x="21" y="201"/>
                  </a:cxn>
                  <a:cxn ang="0">
                    <a:pos x="21" y="151"/>
                  </a:cxn>
                  <a:cxn ang="0">
                    <a:pos x="23" y="60"/>
                  </a:cxn>
                  <a:cxn ang="0">
                    <a:pos x="25" y="11"/>
                  </a:cxn>
                  <a:cxn ang="0">
                    <a:pos x="0" y="11"/>
                  </a:cxn>
                  <a:cxn ang="0">
                    <a:pos x="24" y="0"/>
                  </a:cxn>
                  <a:cxn ang="0">
                    <a:pos x="68" y="0"/>
                  </a:cxn>
                  <a:cxn ang="0">
                    <a:pos x="54" y="18"/>
                  </a:cxn>
                  <a:cxn ang="0">
                    <a:pos x="51" y="123"/>
                  </a:cxn>
                  <a:cxn ang="0">
                    <a:pos x="51" y="194"/>
                  </a:cxn>
                  <a:cxn ang="0">
                    <a:pos x="63" y="209"/>
                  </a:cxn>
                  <a:cxn ang="0">
                    <a:pos x="79" y="211"/>
                  </a:cxn>
                  <a:cxn ang="0">
                    <a:pos x="68" y="218"/>
                  </a:cxn>
                </a:cxnLst>
                <a:rect l="0" t="0" r="r" b="b"/>
                <a:pathLst>
                  <a:path w="79" h="218">
                    <a:moveTo>
                      <a:pt x="68" y="218"/>
                    </a:moveTo>
                    <a:cubicBezTo>
                      <a:pt x="13" y="218"/>
                      <a:pt x="13" y="218"/>
                      <a:pt x="13" y="218"/>
                    </a:cubicBezTo>
                    <a:cubicBezTo>
                      <a:pt x="20" y="208"/>
                      <a:pt x="21" y="207"/>
                      <a:pt x="21" y="201"/>
                    </a:cubicBezTo>
                    <a:cubicBezTo>
                      <a:pt x="21" y="151"/>
                      <a:pt x="21" y="151"/>
                      <a:pt x="21" y="151"/>
                    </a:cubicBezTo>
                    <a:cubicBezTo>
                      <a:pt x="21" y="127"/>
                      <a:pt x="22" y="93"/>
                      <a:pt x="23" y="60"/>
                    </a:cubicBezTo>
                    <a:cubicBezTo>
                      <a:pt x="23" y="45"/>
                      <a:pt x="24" y="25"/>
                      <a:pt x="25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58" y="5"/>
                      <a:pt x="55" y="7"/>
                      <a:pt x="54" y="18"/>
                    </a:cubicBezTo>
                    <a:cubicBezTo>
                      <a:pt x="51" y="42"/>
                      <a:pt x="51" y="79"/>
                      <a:pt x="51" y="123"/>
                    </a:cubicBezTo>
                    <a:cubicBezTo>
                      <a:pt x="51" y="194"/>
                      <a:pt x="51" y="194"/>
                      <a:pt x="51" y="194"/>
                    </a:cubicBezTo>
                    <a:cubicBezTo>
                      <a:pt x="51" y="207"/>
                      <a:pt x="53" y="208"/>
                      <a:pt x="63" y="209"/>
                    </a:cubicBezTo>
                    <a:cubicBezTo>
                      <a:pt x="69" y="210"/>
                      <a:pt x="74" y="210"/>
                      <a:pt x="79" y="211"/>
                    </a:cubicBezTo>
                    <a:cubicBezTo>
                      <a:pt x="68" y="218"/>
                      <a:pt x="68" y="218"/>
                      <a:pt x="68" y="2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rgbClr val="333333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Freeform 7"/>
              <p:cNvSpPr>
                <a:spLocks noEditPoints="1"/>
              </p:cNvSpPr>
              <p:nvPr/>
            </p:nvSpPr>
            <p:spPr bwMode="auto">
              <a:xfrm>
                <a:off x="5913438" y="6207126"/>
                <a:ext cx="149225" cy="230188"/>
              </a:xfrm>
              <a:custGeom>
                <a:avLst/>
                <a:gdLst/>
                <a:ahLst/>
                <a:cxnLst>
                  <a:cxn ang="0">
                    <a:pos x="115" y="11"/>
                  </a:cxn>
                  <a:cxn ang="0">
                    <a:pos x="137" y="53"/>
                  </a:cxn>
                  <a:cxn ang="0">
                    <a:pos x="111" y="96"/>
                  </a:cxn>
                  <a:cxn ang="0">
                    <a:pos x="103" y="112"/>
                  </a:cxn>
                  <a:cxn ang="0">
                    <a:pos x="111" y="125"/>
                  </a:cxn>
                  <a:cxn ang="0">
                    <a:pos x="122" y="133"/>
                  </a:cxn>
                  <a:cxn ang="0">
                    <a:pos x="148" y="177"/>
                  </a:cxn>
                  <a:cxn ang="0">
                    <a:pos x="67" y="235"/>
                  </a:cxn>
                  <a:cxn ang="0">
                    <a:pos x="0" y="191"/>
                  </a:cxn>
                  <a:cxn ang="0">
                    <a:pos x="24" y="153"/>
                  </a:cxn>
                  <a:cxn ang="0">
                    <a:pos x="83" y="139"/>
                  </a:cxn>
                  <a:cxn ang="0">
                    <a:pos x="74" y="118"/>
                  </a:cxn>
                  <a:cxn ang="0">
                    <a:pos x="77" y="106"/>
                  </a:cxn>
                  <a:cxn ang="0">
                    <a:pos x="67" y="107"/>
                  </a:cxn>
                  <a:cxn ang="0">
                    <a:pos x="16" y="58"/>
                  </a:cxn>
                  <a:cxn ang="0">
                    <a:pos x="35" y="17"/>
                  </a:cxn>
                  <a:cxn ang="0">
                    <a:pos x="91" y="0"/>
                  </a:cxn>
                  <a:cxn ang="0">
                    <a:pos x="154" y="0"/>
                  </a:cxn>
                  <a:cxn ang="0">
                    <a:pos x="135" y="11"/>
                  </a:cxn>
                  <a:cxn ang="0">
                    <a:pos x="115" y="11"/>
                  </a:cxn>
                  <a:cxn ang="0">
                    <a:pos x="94" y="148"/>
                  </a:cxn>
                  <a:cxn ang="0">
                    <a:pos x="86" y="148"/>
                  </a:cxn>
                  <a:cxn ang="0">
                    <a:pos x="54" y="153"/>
                  </a:cxn>
                  <a:cxn ang="0">
                    <a:pos x="27" y="184"/>
                  </a:cxn>
                  <a:cxn ang="0">
                    <a:pos x="82" y="222"/>
                  </a:cxn>
                  <a:cxn ang="0">
                    <a:pos x="127" y="189"/>
                  </a:cxn>
                  <a:cxn ang="0">
                    <a:pos x="94" y="148"/>
                  </a:cxn>
                  <a:cxn ang="0">
                    <a:pos x="103" y="89"/>
                  </a:cxn>
                  <a:cxn ang="0">
                    <a:pos x="110" y="67"/>
                  </a:cxn>
                  <a:cxn ang="0">
                    <a:pos x="71" y="10"/>
                  </a:cxn>
                  <a:cxn ang="0">
                    <a:pos x="50" y="20"/>
                  </a:cxn>
                  <a:cxn ang="0">
                    <a:pos x="43" y="43"/>
                  </a:cxn>
                  <a:cxn ang="0">
                    <a:pos x="81" y="98"/>
                  </a:cxn>
                  <a:cxn ang="0">
                    <a:pos x="103" y="89"/>
                  </a:cxn>
                </a:cxnLst>
                <a:rect l="0" t="0" r="r" b="b"/>
                <a:pathLst>
                  <a:path w="154" h="235">
                    <a:moveTo>
                      <a:pt x="115" y="11"/>
                    </a:moveTo>
                    <a:cubicBezTo>
                      <a:pt x="123" y="17"/>
                      <a:pt x="137" y="29"/>
                      <a:pt x="137" y="53"/>
                    </a:cubicBezTo>
                    <a:cubicBezTo>
                      <a:pt x="137" y="75"/>
                      <a:pt x="124" y="86"/>
                      <a:pt x="111" y="96"/>
                    </a:cubicBezTo>
                    <a:cubicBezTo>
                      <a:pt x="107" y="100"/>
                      <a:pt x="103" y="105"/>
                      <a:pt x="103" y="112"/>
                    </a:cubicBezTo>
                    <a:cubicBezTo>
                      <a:pt x="103" y="118"/>
                      <a:pt x="107" y="122"/>
                      <a:pt x="111" y="125"/>
                    </a:cubicBezTo>
                    <a:cubicBezTo>
                      <a:pt x="122" y="133"/>
                      <a:pt x="122" y="133"/>
                      <a:pt x="122" y="133"/>
                    </a:cubicBezTo>
                    <a:cubicBezTo>
                      <a:pt x="136" y="145"/>
                      <a:pt x="148" y="155"/>
                      <a:pt x="148" y="177"/>
                    </a:cubicBezTo>
                    <a:cubicBezTo>
                      <a:pt x="148" y="206"/>
                      <a:pt x="120" y="235"/>
                      <a:pt x="67" y="235"/>
                    </a:cubicBezTo>
                    <a:cubicBezTo>
                      <a:pt x="22" y="235"/>
                      <a:pt x="0" y="214"/>
                      <a:pt x="0" y="191"/>
                    </a:cubicBezTo>
                    <a:cubicBezTo>
                      <a:pt x="0" y="180"/>
                      <a:pt x="6" y="164"/>
                      <a:pt x="24" y="153"/>
                    </a:cubicBezTo>
                    <a:cubicBezTo>
                      <a:pt x="43" y="142"/>
                      <a:pt x="69" y="140"/>
                      <a:pt x="83" y="139"/>
                    </a:cubicBezTo>
                    <a:cubicBezTo>
                      <a:pt x="79" y="133"/>
                      <a:pt x="74" y="128"/>
                      <a:pt x="74" y="118"/>
                    </a:cubicBezTo>
                    <a:cubicBezTo>
                      <a:pt x="74" y="113"/>
                      <a:pt x="75" y="110"/>
                      <a:pt x="77" y="106"/>
                    </a:cubicBezTo>
                    <a:cubicBezTo>
                      <a:pt x="73" y="106"/>
                      <a:pt x="70" y="107"/>
                      <a:pt x="67" y="107"/>
                    </a:cubicBezTo>
                    <a:cubicBezTo>
                      <a:pt x="34" y="107"/>
                      <a:pt x="16" y="82"/>
                      <a:pt x="16" y="58"/>
                    </a:cubicBezTo>
                    <a:cubicBezTo>
                      <a:pt x="16" y="44"/>
                      <a:pt x="22" y="28"/>
                      <a:pt x="35" y="17"/>
                    </a:cubicBezTo>
                    <a:cubicBezTo>
                      <a:pt x="53" y="2"/>
                      <a:pt x="74" y="0"/>
                      <a:pt x="91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35" y="11"/>
                      <a:pt x="135" y="11"/>
                      <a:pt x="135" y="11"/>
                    </a:cubicBezTo>
                    <a:cubicBezTo>
                      <a:pt x="115" y="11"/>
                      <a:pt x="115" y="11"/>
                      <a:pt x="115" y="11"/>
                    </a:cubicBezTo>
                    <a:close/>
                    <a:moveTo>
                      <a:pt x="94" y="148"/>
                    </a:moveTo>
                    <a:cubicBezTo>
                      <a:pt x="91" y="148"/>
                      <a:pt x="90" y="148"/>
                      <a:pt x="86" y="148"/>
                    </a:cubicBezTo>
                    <a:cubicBezTo>
                      <a:pt x="84" y="148"/>
                      <a:pt x="67" y="148"/>
                      <a:pt x="54" y="153"/>
                    </a:cubicBezTo>
                    <a:cubicBezTo>
                      <a:pt x="47" y="155"/>
                      <a:pt x="27" y="163"/>
                      <a:pt x="27" y="184"/>
                    </a:cubicBezTo>
                    <a:cubicBezTo>
                      <a:pt x="27" y="206"/>
                      <a:pt x="49" y="222"/>
                      <a:pt x="82" y="222"/>
                    </a:cubicBezTo>
                    <a:cubicBezTo>
                      <a:pt x="111" y="222"/>
                      <a:pt x="127" y="208"/>
                      <a:pt x="127" y="189"/>
                    </a:cubicBezTo>
                    <a:cubicBezTo>
                      <a:pt x="127" y="173"/>
                      <a:pt x="117" y="165"/>
                      <a:pt x="94" y="148"/>
                    </a:cubicBezTo>
                    <a:close/>
                    <a:moveTo>
                      <a:pt x="103" y="89"/>
                    </a:moveTo>
                    <a:cubicBezTo>
                      <a:pt x="110" y="82"/>
                      <a:pt x="110" y="72"/>
                      <a:pt x="110" y="67"/>
                    </a:cubicBezTo>
                    <a:cubicBezTo>
                      <a:pt x="110" y="45"/>
                      <a:pt x="97" y="10"/>
                      <a:pt x="71" y="10"/>
                    </a:cubicBezTo>
                    <a:cubicBezTo>
                      <a:pt x="63" y="10"/>
                      <a:pt x="55" y="14"/>
                      <a:pt x="50" y="20"/>
                    </a:cubicBezTo>
                    <a:cubicBezTo>
                      <a:pt x="44" y="27"/>
                      <a:pt x="43" y="35"/>
                      <a:pt x="43" y="43"/>
                    </a:cubicBezTo>
                    <a:cubicBezTo>
                      <a:pt x="43" y="64"/>
                      <a:pt x="55" y="98"/>
                      <a:pt x="81" y="98"/>
                    </a:cubicBezTo>
                    <a:cubicBezTo>
                      <a:pt x="89" y="98"/>
                      <a:pt x="98" y="94"/>
                      <a:pt x="103" y="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rgbClr val="333333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8"/>
              <p:cNvSpPr>
                <a:spLocks noEditPoints="1"/>
              </p:cNvSpPr>
              <p:nvPr/>
            </p:nvSpPr>
            <p:spPr bwMode="auto">
              <a:xfrm>
                <a:off x="5765800" y="6203951"/>
                <a:ext cx="149225" cy="144463"/>
              </a:xfrm>
              <a:custGeom>
                <a:avLst/>
                <a:gdLst/>
                <a:ahLst/>
                <a:cxnLst>
                  <a:cxn ang="0">
                    <a:pos x="75" y="148"/>
                  </a:cxn>
                  <a:cxn ang="0">
                    <a:pos x="0" y="75"/>
                  </a:cxn>
                  <a:cxn ang="0">
                    <a:pos x="80" y="0"/>
                  </a:cxn>
                  <a:cxn ang="0">
                    <a:pos x="153" y="73"/>
                  </a:cxn>
                  <a:cxn ang="0">
                    <a:pos x="75" y="148"/>
                  </a:cxn>
                  <a:cxn ang="0">
                    <a:pos x="114" y="123"/>
                  </a:cxn>
                  <a:cxn ang="0">
                    <a:pos x="123" y="88"/>
                  </a:cxn>
                  <a:cxn ang="0">
                    <a:pos x="72" y="9"/>
                  </a:cxn>
                  <a:cxn ang="0">
                    <a:pos x="44" y="20"/>
                  </a:cxn>
                  <a:cxn ang="0">
                    <a:pos x="30" y="57"/>
                  </a:cxn>
                  <a:cxn ang="0">
                    <a:pos x="82" y="138"/>
                  </a:cxn>
                  <a:cxn ang="0">
                    <a:pos x="114" y="123"/>
                  </a:cxn>
                </a:cxnLst>
                <a:rect l="0" t="0" r="r" b="b"/>
                <a:pathLst>
                  <a:path w="153" h="148">
                    <a:moveTo>
                      <a:pt x="75" y="148"/>
                    </a:moveTo>
                    <a:cubicBezTo>
                      <a:pt x="26" y="148"/>
                      <a:pt x="0" y="109"/>
                      <a:pt x="0" y="75"/>
                    </a:cubicBezTo>
                    <a:cubicBezTo>
                      <a:pt x="0" y="34"/>
                      <a:pt x="33" y="0"/>
                      <a:pt x="80" y="0"/>
                    </a:cubicBezTo>
                    <a:cubicBezTo>
                      <a:pt x="125" y="0"/>
                      <a:pt x="153" y="35"/>
                      <a:pt x="153" y="73"/>
                    </a:cubicBezTo>
                    <a:cubicBezTo>
                      <a:pt x="153" y="109"/>
                      <a:pt x="125" y="148"/>
                      <a:pt x="75" y="148"/>
                    </a:cubicBezTo>
                    <a:close/>
                    <a:moveTo>
                      <a:pt x="114" y="123"/>
                    </a:moveTo>
                    <a:cubicBezTo>
                      <a:pt x="121" y="113"/>
                      <a:pt x="123" y="100"/>
                      <a:pt x="123" y="88"/>
                    </a:cubicBezTo>
                    <a:cubicBezTo>
                      <a:pt x="123" y="61"/>
                      <a:pt x="110" y="9"/>
                      <a:pt x="72" y="9"/>
                    </a:cubicBezTo>
                    <a:cubicBezTo>
                      <a:pt x="61" y="9"/>
                      <a:pt x="51" y="13"/>
                      <a:pt x="44" y="20"/>
                    </a:cubicBezTo>
                    <a:cubicBezTo>
                      <a:pt x="32" y="31"/>
                      <a:pt x="30" y="44"/>
                      <a:pt x="30" y="57"/>
                    </a:cubicBezTo>
                    <a:cubicBezTo>
                      <a:pt x="30" y="88"/>
                      <a:pt x="45" y="138"/>
                      <a:pt x="82" y="138"/>
                    </a:cubicBezTo>
                    <a:cubicBezTo>
                      <a:pt x="94" y="138"/>
                      <a:pt x="106" y="133"/>
                      <a:pt x="114" y="1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rgbClr val="333333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Freeform 9"/>
              <p:cNvSpPr>
                <a:spLocks noEditPoints="1"/>
              </p:cNvSpPr>
              <p:nvPr/>
            </p:nvSpPr>
            <p:spPr bwMode="auto">
              <a:xfrm>
                <a:off x="5603875" y="6203951"/>
                <a:ext cx="150812" cy="144463"/>
              </a:xfrm>
              <a:custGeom>
                <a:avLst/>
                <a:gdLst/>
                <a:ahLst/>
                <a:cxnLst>
                  <a:cxn ang="0">
                    <a:pos x="76" y="148"/>
                  </a:cxn>
                  <a:cxn ang="0">
                    <a:pos x="0" y="75"/>
                  </a:cxn>
                  <a:cxn ang="0">
                    <a:pos x="80" y="0"/>
                  </a:cxn>
                  <a:cxn ang="0">
                    <a:pos x="154" y="73"/>
                  </a:cxn>
                  <a:cxn ang="0">
                    <a:pos x="76" y="148"/>
                  </a:cxn>
                  <a:cxn ang="0">
                    <a:pos x="114" y="123"/>
                  </a:cxn>
                  <a:cxn ang="0">
                    <a:pos x="123" y="88"/>
                  </a:cxn>
                  <a:cxn ang="0">
                    <a:pos x="72" y="9"/>
                  </a:cxn>
                  <a:cxn ang="0">
                    <a:pos x="44" y="20"/>
                  </a:cxn>
                  <a:cxn ang="0">
                    <a:pos x="30" y="57"/>
                  </a:cxn>
                  <a:cxn ang="0">
                    <a:pos x="83" y="138"/>
                  </a:cxn>
                  <a:cxn ang="0">
                    <a:pos x="114" y="123"/>
                  </a:cxn>
                </a:cxnLst>
                <a:rect l="0" t="0" r="r" b="b"/>
                <a:pathLst>
                  <a:path w="154" h="148">
                    <a:moveTo>
                      <a:pt x="76" y="148"/>
                    </a:moveTo>
                    <a:cubicBezTo>
                      <a:pt x="26" y="148"/>
                      <a:pt x="0" y="109"/>
                      <a:pt x="0" y="75"/>
                    </a:cubicBezTo>
                    <a:cubicBezTo>
                      <a:pt x="0" y="34"/>
                      <a:pt x="33" y="0"/>
                      <a:pt x="80" y="0"/>
                    </a:cubicBezTo>
                    <a:cubicBezTo>
                      <a:pt x="126" y="0"/>
                      <a:pt x="154" y="35"/>
                      <a:pt x="154" y="73"/>
                    </a:cubicBezTo>
                    <a:cubicBezTo>
                      <a:pt x="154" y="109"/>
                      <a:pt x="126" y="148"/>
                      <a:pt x="76" y="148"/>
                    </a:cubicBezTo>
                    <a:close/>
                    <a:moveTo>
                      <a:pt x="114" y="123"/>
                    </a:moveTo>
                    <a:cubicBezTo>
                      <a:pt x="122" y="113"/>
                      <a:pt x="123" y="100"/>
                      <a:pt x="123" y="88"/>
                    </a:cubicBezTo>
                    <a:cubicBezTo>
                      <a:pt x="123" y="61"/>
                      <a:pt x="110" y="9"/>
                      <a:pt x="72" y="9"/>
                    </a:cubicBezTo>
                    <a:cubicBezTo>
                      <a:pt x="62" y="9"/>
                      <a:pt x="52" y="13"/>
                      <a:pt x="44" y="20"/>
                    </a:cubicBezTo>
                    <a:cubicBezTo>
                      <a:pt x="32" y="31"/>
                      <a:pt x="30" y="44"/>
                      <a:pt x="30" y="57"/>
                    </a:cubicBezTo>
                    <a:cubicBezTo>
                      <a:pt x="30" y="88"/>
                      <a:pt x="45" y="138"/>
                      <a:pt x="83" y="138"/>
                    </a:cubicBezTo>
                    <a:cubicBezTo>
                      <a:pt x="95" y="138"/>
                      <a:pt x="107" y="133"/>
                      <a:pt x="114" y="1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rgbClr val="333333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5389563" y="6143626"/>
                <a:ext cx="206375" cy="207963"/>
              </a:xfrm>
              <a:custGeom>
                <a:avLst/>
                <a:gdLst/>
                <a:ahLst/>
                <a:cxnLst>
                  <a:cxn ang="0">
                    <a:pos x="200" y="199"/>
                  </a:cxn>
                  <a:cxn ang="0">
                    <a:pos x="158" y="208"/>
                  </a:cxn>
                  <a:cxn ang="0">
                    <a:pos x="110" y="213"/>
                  </a:cxn>
                  <a:cxn ang="0">
                    <a:pos x="0" y="109"/>
                  </a:cxn>
                  <a:cxn ang="0">
                    <a:pos x="117" y="0"/>
                  </a:cxn>
                  <a:cxn ang="0">
                    <a:pos x="161" y="6"/>
                  </a:cxn>
                  <a:cxn ang="0">
                    <a:pos x="200" y="24"/>
                  </a:cxn>
                  <a:cxn ang="0">
                    <a:pos x="176" y="47"/>
                  </a:cxn>
                  <a:cxn ang="0">
                    <a:pos x="165" y="49"/>
                  </a:cxn>
                  <a:cxn ang="0">
                    <a:pos x="173" y="38"/>
                  </a:cxn>
                  <a:cxn ang="0">
                    <a:pos x="111" y="11"/>
                  </a:cxn>
                  <a:cxn ang="0">
                    <a:pos x="30" y="96"/>
                  </a:cxn>
                  <a:cxn ang="0">
                    <a:pos x="133" y="202"/>
                  </a:cxn>
                  <a:cxn ang="0">
                    <a:pos x="170" y="195"/>
                  </a:cxn>
                  <a:cxn ang="0">
                    <a:pos x="170" y="148"/>
                  </a:cxn>
                  <a:cxn ang="0">
                    <a:pos x="126" y="150"/>
                  </a:cxn>
                  <a:cxn ang="0">
                    <a:pos x="149" y="138"/>
                  </a:cxn>
                  <a:cxn ang="0">
                    <a:pos x="211" y="138"/>
                  </a:cxn>
                  <a:cxn ang="0">
                    <a:pos x="203" y="145"/>
                  </a:cxn>
                  <a:cxn ang="0">
                    <a:pos x="200" y="150"/>
                  </a:cxn>
                  <a:cxn ang="0">
                    <a:pos x="200" y="164"/>
                  </a:cxn>
                  <a:cxn ang="0">
                    <a:pos x="200" y="199"/>
                  </a:cxn>
                </a:cxnLst>
                <a:rect l="0" t="0" r="r" b="b"/>
                <a:pathLst>
                  <a:path w="211" h="213">
                    <a:moveTo>
                      <a:pt x="200" y="199"/>
                    </a:moveTo>
                    <a:cubicBezTo>
                      <a:pt x="158" y="208"/>
                      <a:pt x="158" y="208"/>
                      <a:pt x="158" y="208"/>
                    </a:cubicBezTo>
                    <a:cubicBezTo>
                      <a:pt x="141" y="211"/>
                      <a:pt x="126" y="213"/>
                      <a:pt x="110" y="213"/>
                    </a:cubicBezTo>
                    <a:cubicBezTo>
                      <a:pt x="30" y="213"/>
                      <a:pt x="0" y="155"/>
                      <a:pt x="0" y="109"/>
                    </a:cubicBezTo>
                    <a:cubicBezTo>
                      <a:pt x="0" y="52"/>
                      <a:pt x="43" y="0"/>
                      <a:pt x="117" y="0"/>
                    </a:cubicBezTo>
                    <a:cubicBezTo>
                      <a:pt x="133" y="0"/>
                      <a:pt x="148" y="3"/>
                      <a:pt x="161" y="6"/>
                    </a:cubicBezTo>
                    <a:cubicBezTo>
                      <a:pt x="183" y="12"/>
                      <a:pt x="193" y="20"/>
                      <a:pt x="200" y="24"/>
                    </a:cubicBezTo>
                    <a:cubicBezTo>
                      <a:pt x="176" y="47"/>
                      <a:pt x="176" y="47"/>
                      <a:pt x="176" y="47"/>
                    </a:cubicBezTo>
                    <a:cubicBezTo>
                      <a:pt x="165" y="49"/>
                      <a:pt x="165" y="49"/>
                      <a:pt x="165" y="49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63" y="28"/>
                      <a:pt x="145" y="11"/>
                      <a:pt x="111" y="11"/>
                    </a:cubicBezTo>
                    <a:cubicBezTo>
                      <a:pt x="65" y="11"/>
                      <a:pt x="30" y="45"/>
                      <a:pt x="30" y="96"/>
                    </a:cubicBezTo>
                    <a:cubicBezTo>
                      <a:pt x="30" y="151"/>
                      <a:pt x="70" y="202"/>
                      <a:pt x="133" y="202"/>
                    </a:cubicBezTo>
                    <a:cubicBezTo>
                      <a:pt x="151" y="202"/>
                      <a:pt x="161" y="198"/>
                      <a:pt x="170" y="195"/>
                    </a:cubicBezTo>
                    <a:cubicBezTo>
                      <a:pt x="170" y="148"/>
                      <a:pt x="170" y="148"/>
                      <a:pt x="170" y="148"/>
                    </a:cubicBez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49" y="138"/>
                      <a:pt x="149" y="138"/>
                      <a:pt x="149" y="138"/>
                    </a:cubicBezTo>
                    <a:cubicBezTo>
                      <a:pt x="211" y="138"/>
                      <a:pt x="211" y="138"/>
                      <a:pt x="211" y="138"/>
                    </a:cubicBezTo>
                    <a:cubicBezTo>
                      <a:pt x="203" y="145"/>
                      <a:pt x="203" y="145"/>
                      <a:pt x="203" y="145"/>
                    </a:cubicBezTo>
                    <a:cubicBezTo>
                      <a:pt x="201" y="147"/>
                      <a:pt x="201" y="147"/>
                      <a:pt x="200" y="150"/>
                    </a:cubicBezTo>
                    <a:cubicBezTo>
                      <a:pt x="200" y="152"/>
                      <a:pt x="200" y="161"/>
                      <a:pt x="200" y="164"/>
                    </a:cubicBezTo>
                    <a:cubicBezTo>
                      <a:pt x="200" y="199"/>
                      <a:pt x="200" y="199"/>
                      <a:pt x="200" y="19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rgbClr val="333333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22" name="Text Placeholder 11"/>
          <p:cNvSpPr>
            <a:spLocks noGrp="1"/>
          </p:cNvSpPr>
          <p:nvPr>
            <p:ph type="body" sz="quarter" idx="14"/>
          </p:nvPr>
        </p:nvSpPr>
        <p:spPr bwMode="gray">
          <a:xfrm>
            <a:off x="393192" y="1029843"/>
            <a:ext cx="8421624" cy="384721"/>
          </a:xfrm>
          <a:prstGeom prst="rect">
            <a:avLst/>
          </a:prstGeom>
          <a:noFill/>
        </p:spPr>
        <p:txBody>
          <a:bodyPr rtlCol="0">
            <a:sp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lang="en-US" sz="2000" kern="1200" dirty="0" smtClean="0">
                <a:solidFill>
                  <a:schemeClr val="accent1"/>
                </a:solidFill>
                <a:latin typeface="Helvetica LT Std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itle 5"/>
          <p:cNvSpPr>
            <a:spLocks noGrp="1"/>
          </p:cNvSpPr>
          <p:nvPr>
            <p:ph type="title"/>
          </p:nvPr>
        </p:nvSpPr>
        <p:spPr bwMode="gray">
          <a:xfrm>
            <a:off x="393192" y="577215"/>
            <a:ext cx="8421624" cy="535531"/>
          </a:xfrm>
          <a:prstGeom prst="rect">
            <a:avLst/>
          </a:prstGeom>
          <a:grpFill/>
          <a:ln w="9525">
            <a:noFill/>
            <a:round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def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Helvetica LT Std" pitchFamily="34" charset="0"/>
                <a:ea typeface="Open Sans Light" pitchFamily="34" charset="0"/>
                <a:cs typeface="Open Sans Light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 bwMode="gray">
          <a:xfrm>
            <a:off x="413385" y="1609272"/>
            <a:ext cx="8372475" cy="4514850"/>
          </a:xfrm>
          <a:prstGeom prst="rect">
            <a:avLst/>
          </a:prstGeom>
        </p:spPr>
        <p:txBody>
          <a:bodyPr/>
          <a:lstStyle>
            <a:lvl1pPr marL="171450" indent="-171450">
              <a:spcBef>
                <a:spcPts val="800"/>
              </a:spcBef>
              <a:buFont typeface="Arial" pitchFamily="34" charset="0"/>
              <a:buChar char="•"/>
              <a:defRPr>
                <a:solidFill>
                  <a:schemeClr val="tx2"/>
                </a:solidFill>
                <a:latin typeface="Helvetica LT Std" pitchFamily="34" charset="0"/>
              </a:defRPr>
            </a:lvl1pPr>
            <a:lvl2pPr marL="457200" indent="-228600">
              <a:lnSpc>
                <a:spcPct val="95000"/>
              </a:lnSpc>
              <a:spcBef>
                <a:spcPts val="540"/>
              </a:spcBef>
              <a:spcAft>
                <a:spcPts val="0"/>
              </a:spcAft>
              <a:buFont typeface="Helvetica LT Std" pitchFamily="34" charset="0"/>
              <a:buChar char="–"/>
              <a:defRPr sz="1800">
                <a:solidFill>
                  <a:schemeClr val="tx2"/>
                </a:solidFill>
                <a:latin typeface="Helvetica LT Std" pitchFamily="34" charset="0"/>
              </a:defRPr>
            </a:lvl2pPr>
            <a:lvl3pPr marL="746125" indent="-174625">
              <a:lnSpc>
                <a:spcPct val="95000"/>
              </a:lnSpc>
              <a:spcBef>
                <a:spcPts val="48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2"/>
                </a:solidFill>
                <a:latin typeface="Helvetica LT Std" pitchFamily="34" charset="0"/>
              </a:defRPr>
            </a:lvl3pPr>
            <a:lvl4pPr marL="974725" indent="-168275">
              <a:lnSpc>
                <a:spcPct val="95000"/>
              </a:lnSpc>
              <a:spcBef>
                <a:spcPts val="420"/>
              </a:spcBef>
              <a:spcAft>
                <a:spcPts val="0"/>
              </a:spcAft>
              <a:buFont typeface="Helvetica LT Std" pitchFamily="34" charset="0"/>
              <a:buChar char="–"/>
              <a:defRPr sz="1400">
                <a:solidFill>
                  <a:schemeClr val="tx2"/>
                </a:solidFill>
                <a:latin typeface="Helvetica LT Std" pitchFamily="34" charset="0"/>
              </a:defRPr>
            </a:lvl4pPr>
            <a:lvl5pPr marL="1257300" indent="-171450">
              <a:lnSpc>
                <a:spcPct val="95000"/>
              </a:lnSpc>
              <a:spcBef>
                <a:spcPts val="420"/>
              </a:spcBef>
              <a:spcAft>
                <a:spcPts val="0"/>
              </a:spcAft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Helvetica LT Std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331269"/>
      </p:ext>
    </p:extLst>
  </p:cSld>
  <p:clrMapOvr>
    <a:masterClrMapping/>
  </p:clrMapOvr>
  <p:transition xmlns:p14="http://schemas.microsoft.com/office/powerpoint/2010/main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Line Title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60397"/>
            <a:ext cx="8229600" cy="518560"/>
          </a:xfrm>
        </p:spPr>
        <p:txBody>
          <a:bodyPr anchor="t" anchorCtr="0"/>
          <a:lstStyle>
            <a:lvl1pPr>
              <a:defRPr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1178957"/>
            <a:ext cx="8229599" cy="4460875"/>
          </a:xfrm>
        </p:spPr>
        <p:txBody>
          <a:bodyPr/>
          <a:lstStyle>
            <a:lvl1pPr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 sz="2000">
                <a:solidFill>
                  <a:schemeClr val="tx2"/>
                </a:solidFill>
                <a:latin typeface="+mn-lt"/>
              </a:defRPr>
            </a:lvl1pPr>
            <a:lvl2pPr marL="457200" indent="-2286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 sz="1800">
                <a:solidFill>
                  <a:schemeClr val="tx2"/>
                </a:solidFill>
                <a:latin typeface="+mn-lt"/>
              </a:defRPr>
            </a:lvl2pPr>
            <a:lvl3pPr marL="627063" indent="-16986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defRPr sz="1600">
                <a:solidFill>
                  <a:schemeClr val="tx2"/>
                </a:solidFill>
                <a:latin typeface="+mn-lt"/>
              </a:defRPr>
            </a:lvl3pPr>
            <a:lvl4pPr marL="855663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600">
                <a:solidFill>
                  <a:schemeClr val="tx2"/>
                </a:solidFill>
                <a:latin typeface="+mn-lt"/>
              </a:defRPr>
            </a:lvl4pPr>
            <a:lvl5pPr marL="1033463" indent="-1778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370155" y="6305550"/>
            <a:ext cx="6387996" cy="385763"/>
          </a:xfrm>
        </p:spPr>
        <p:txBody>
          <a:bodyPr lIns="91440" rIns="9144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Open Sans" pitchFamily="34" charset="0"/>
              <a:buNone/>
              <a:defRPr lang="en-US" sz="800" b="0" kern="1200" dirty="0" smtClean="0">
                <a:solidFill>
                  <a:schemeClr val="bg2"/>
                </a:solidFill>
                <a:latin typeface="+mn-lt"/>
                <a:ea typeface="ＭＳ Ｐゴシック" charset="0"/>
                <a:cs typeface="Open Sans"/>
              </a:defRPr>
            </a:lvl1pPr>
          </a:lstStyle>
          <a:p>
            <a:pPr lvl="0"/>
            <a:r>
              <a:rPr lang="en-US" dirty="0" smtClean="0"/>
              <a:t>Source: place source info here</a:t>
            </a:r>
          </a:p>
        </p:txBody>
      </p:sp>
    </p:spTree>
    <p:extLst>
      <p:ext uri="{BB962C8B-B14F-4D97-AF65-F5344CB8AC3E}">
        <p14:creationId xmlns:p14="http://schemas.microsoft.com/office/powerpoint/2010/main" val="4077197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5942D-1842-AC4F-A97D-376844743D05}" type="datetimeFigureOut">
              <a:rPr lang="en-US" smtClean="0"/>
              <a:t>8/28/13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1B20-5CE3-B940-971F-9656B39F1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057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5942D-1842-AC4F-A97D-376844743D05}" type="datetimeFigureOut">
              <a:rPr lang="en-US" smtClean="0"/>
              <a:t>8/28/13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1B20-5CE3-B940-971F-9656B39F1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026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5942D-1842-AC4F-A97D-376844743D05}" type="datetimeFigureOut">
              <a:rPr lang="en-US" smtClean="0"/>
              <a:t>8/28/13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1B20-5CE3-B940-971F-9656B39F1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828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5942D-1842-AC4F-A97D-376844743D05}" type="datetimeFigureOut">
              <a:rPr lang="en-US" smtClean="0"/>
              <a:t>8/28/13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1B20-5CE3-B940-971F-9656B39F1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103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5942D-1842-AC4F-A97D-376844743D05}" type="datetimeFigureOut">
              <a:rPr lang="en-US" smtClean="0"/>
              <a:t>8/28/13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1B20-5CE3-B940-971F-9656B39F1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890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5942D-1842-AC4F-A97D-376844743D05}" type="datetimeFigureOut">
              <a:rPr lang="en-US" smtClean="0"/>
              <a:t>8/28/13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1B20-5CE3-B940-971F-9656B39F1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123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5942D-1842-AC4F-A97D-376844743D05}" type="datetimeFigureOut">
              <a:rPr lang="en-US" smtClean="0"/>
              <a:t>8/28/13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1B20-5CE3-B940-971F-9656B39F1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83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5942D-1842-AC4F-A97D-376844743D05}" type="datetimeFigureOut">
              <a:rPr lang="en-US" smtClean="0"/>
              <a:t>8/28/13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1B20-5CE3-B940-971F-9656B39F1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539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jpeg"/><Relationship Id="rId17" Type="http://schemas.openxmlformats.org/officeDocument/2006/relationships/image" Target="../media/image2.jpeg"/><Relationship Id="rId18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5942D-1842-AC4F-A97D-376844743D05}" type="datetimeFigureOut">
              <a:rPr lang="en-US" smtClean="0"/>
              <a:t>8/28/13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B1B20-5CE3-B940-971F-9656B39F182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9" descr="plantilla"/>
          <p:cNvPicPr>
            <a:picLocks noChangeAspect="1" noChangeArrowheads="1"/>
          </p:cNvPicPr>
          <p:nvPr userDrawn="1"/>
        </p:nvPicPr>
        <p:blipFill>
          <a:blip r:embed="rId16">
            <a:clrChange>
              <a:clrFrom>
                <a:srgbClr val="BABFC3"/>
              </a:clrFrom>
              <a:clrTo>
                <a:srgbClr val="BABFC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97425"/>
            <a:ext cx="9144000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logoconsejo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0" y="5734050"/>
            <a:ext cx="97155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4"/>
          <p:cNvSpPr txBox="1">
            <a:spLocks noChangeArrowheads="1"/>
          </p:cNvSpPr>
          <p:nvPr userDrawn="1"/>
        </p:nvSpPr>
        <p:spPr bwMode="auto">
          <a:xfrm>
            <a:off x="1766888" y="6461125"/>
            <a:ext cx="59229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es-ES" b="1">
                <a:solidFill>
                  <a:schemeClr val="tx1">
                    <a:lumMod val="75000"/>
                    <a:lumOff val="25000"/>
                  </a:schemeClr>
                </a:solidFill>
              </a:rPr>
              <a:t>XI Congreso Internacional de Administración -</a:t>
            </a:r>
            <a:r>
              <a:rPr lang="es-ES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7689850" y="258068"/>
            <a:ext cx="1227667" cy="407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8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  <p:sldLayoutId id="2147483664" r:id="rId13"/>
    <p:sldLayoutId id="2147483665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 err="1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Por</a:t>
            </a:r>
            <a:r>
              <a:rPr lang="en-US" i="1" dirty="0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 </a:t>
            </a:r>
            <a:r>
              <a:rPr lang="en-US" i="1" dirty="0" err="1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qué</a:t>
            </a:r>
            <a:r>
              <a:rPr lang="en-US" i="1" dirty="0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 </a:t>
            </a:r>
            <a:r>
              <a:rPr lang="en-US" i="1" dirty="0" err="1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una</a:t>
            </a:r>
            <a:r>
              <a:rPr lang="en-US" i="1" dirty="0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 </a:t>
            </a:r>
            <a:r>
              <a:rPr lang="en-US" i="1" dirty="0" err="1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organización</a:t>
            </a:r>
            <a:r>
              <a:rPr lang="en-US" i="1" dirty="0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 </a:t>
            </a:r>
            <a:r>
              <a:rPr lang="en-US" i="1" dirty="0" err="1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debe</a:t>
            </a:r>
            <a:r>
              <a:rPr lang="en-US" i="1" dirty="0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 </a:t>
            </a:r>
            <a:r>
              <a:rPr lang="en-US" i="1" dirty="0" err="1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invertir</a:t>
            </a:r>
            <a:r>
              <a:rPr lang="en-US" i="1" dirty="0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 en </a:t>
            </a:r>
            <a:r>
              <a:rPr lang="en-US" i="1" dirty="0" err="1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una</a:t>
            </a:r>
            <a:r>
              <a:rPr lang="en-US" i="1" dirty="0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 </a:t>
            </a:r>
            <a:r>
              <a:rPr lang="en-US" i="1" dirty="0" err="1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estrategia</a:t>
            </a:r>
            <a:r>
              <a:rPr lang="en-US" i="1" dirty="0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 </a:t>
            </a:r>
            <a:r>
              <a:rPr lang="en-US" i="1" dirty="0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“social”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5022" y="4444269"/>
            <a:ext cx="6400800" cy="1752600"/>
          </a:xfrm>
        </p:spPr>
        <p:txBody>
          <a:bodyPr>
            <a:noAutofit/>
          </a:bodyPr>
          <a:lstStyle/>
          <a:p>
            <a:pPr algn="l"/>
            <a:r>
              <a:rPr lang="en-US" sz="2000" i="1" dirty="0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Carolina </a:t>
            </a:r>
            <a:r>
              <a:rPr lang="en-US" sz="2000" i="1" dirty="0" err="1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Bertoni</a:t>
            </a:r>
            <a:endParaRPr lang="en-US" sz="2000" i="1" dirty="0" smtClean="0">
              <a:solidFill>
                <a:srgbClr val="666666"/>
              </a:solidFill>
              <a:latin typeface="Arial" pitchFamily="25" charset="0"/>
              <a:ea typeface="Arial" pitchFamily="25" charset="0"/>
              <a:cs typeface="Arial" pitchFamily="25" charset="0"/>
            </a:endParaRPr>
          </a:p>
          <a:p>
            <a:pPr algn="l"/>
            <a:r>
              <a:rPr lang="en-US" sz="1600" i="1" dirty="0" err="1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Gerente</a:t>
            </a:r>
            <a:r>
              <a:rPr lang="en-US" sz="1600" i="1" dirty="0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 de </a:t>
            </a:r>
            <a:r>
              <a:rPr lang="en-US" sz="1600" i="1" dirty="0" err="1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Publicidad</a:t>
            </a:r>
            <a:r>
              <a:rPr lang="en-US" sz="1600" i="1" dirty="0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 en </a:t>
            </a:r>
            <a:r>
              <a:rPr lang="en-US" sz="1600" i="1" dirty="0" err="1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Móviles</a:t>
            </a:r>
            <a:r>
              <a:rPr lang="en-US" sz="1600" i="1" dirty="0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 y Google+</a:t>
            </a:r>
          </a:p>
          <a:p>
            <a:pPr algn="l"/>
            <a:r>
              <a:rPr lang="en-US" sz="1600" i="1" dirty="0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Google </a:t>
            </a:r>
            <a:r>
              <a:rPr lang="en-US" sz="1600" i="1" dirty="0" err="1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Latinoamérica</a:t>
            </a:r>
            <a:endParaRPr lang="en-US" sz="2000" i="1" dirty="0" smtClean="0">
              <a:solidFill>
                <a:srgbClr val="666666"/>
              </a:solidFill>
              <a:latin typeface="Arial" pitchFamily="25" charset="0"/>
              <a:ea typeface="Arial" pitchFamily="25" charset="0"/>
              <a:cs typeface="Arial" pitchFamily="25" charset="0"/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51624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38960" cy="1143000"/>
          </a:xfrm>
        </p:spPr>
        <p:txBody>
          <a:bodyPr>
            <a:noAutofit/>
          </a:bodyPr>
          <a:lstStyle/>
          <a:p>
            <a:pPr algn="l"/>
            <a:r>
              <a:rPr lang="en-US" sz="3200" dirty="0" err="1" smtClean="0">
                <a:latin typeface="Arial"/>
                <a:cs typeface="Arial"/>
              </a:rPr>
              <a:t>Superando</a:t>
            </a:r>
            <a:r>
              <a:rPr lang="en-US" sz="3200" dirty="0" smtClean="0">
                <a:latin typeface="Arial"/>
                <a:cs typeface="Arial"/>
              </a:rPr>
              <a:t> </a:t>
            </a:r>
            <a:r>
              <a:rPr lang="en-US" sz="3200" dirty="0" err="1" smtClean="0">
                <a:latin typeface="Arial"/>
                <a:cs typeface="Arial"/>
              </a:rPr>
              <a:t>barreras</a:t>
            </a:r>
            <a:r>
              <a:rPr lang="en-US" sz="3200" dirty="0" smtClean="0">
                <a:latin typeface="Arial"/>
                <a:cs typeface="Arial"/>
              </a:rPr>
              <a:t> </a:t>
            </a:r>
            <a:r>
              <a:rPr lang="en-US" sz="3200" dirty="0" err="1" smtClean="0">
                <a:latin typeface="Arial"/>
                <a:cs typeface="Arial"/>
              </a:rPr>
              <a:t>para</a:t>
            </a:r>
            <a:r>
              <a:rPr lang="en-US" sz="3200" dirty="0" smtClean="0">
                <a:latin typeface="Arial"/>
                <a:cs typeface="Arial"/>
              </a:rPr>
              <a:t> </a:t>
            </a:r>
            <a:r>
              <a:rPr lang="en-US" sz="3200" dirty="0" err="1" smtClean="0">
                <a:latin typeface="Arial"/>
                <a:cs typeface="Arial"/>
              </a:rPr>
              <a:t>obtener</a:t>
            </a:r>
            <a:r>
              <a:rPr lang="en-US" sz="3200" dirty="0" smtClean="0">
                <a:latin typeface="Arial"/>
                <a:cs typeface="Arial"/>
              </a:rPr>
              <a:t> </a:t>
            </a:r>
            <a:r>
              <a:rPr lang="en-US" sz="3200" dirty="0" err="1" smtClean="0">
                <a:latin typeface="Arial"/>
                <a:cs typeface="Arial"/>
              </a:rPr>
              <a:t>registros</a:t>
            </a:r>
            <a:r>
              <a:rPr lang="en-US" sz="3200" dirty="0" smtClean="0">
                <a:latin typeface="Arial"/>
                <a:cs typeface="Arial"/>
              </a:rPr>
              <a:t>: </a:t>
            </a:r>
            <a:r>
              <a:rPr lang="en-US" sz="3200" dirty="0" smtClean="0">
                <a:latin typeface="Arial"/>
                <a:cs typeface="Arial"/>
              </a:rPr>
              <a:t>login “social”</a:t>
            </a:r>
            <a:endParaRPr lang="en-US" sz="32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8" y="1597233"/>
            <a:ext cx="8552117" cy="42595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err="1" smtClean="0">
                <a:latin typeface="Arial"/>
                <a:cs typeface="Arial"/>
              </a:rPr>
              <a:t>Más</a:t>
            </a:r>
            <a:r>
              <a:rPr lang="en-US" sz="2400" dirty="0" smtClean="0">
                <a:latin typeface="Arial"/>
                <a:cs typeface="Arial"/>
              </a:rPr>
              <a:t> simple, </a:t>
            </a:r>
            <a:r>
              <a:rPr lang="en-US" sz="2400" dirty="0" err="1" smtClean="0">
                <a:latin typeface="Arial"/>
                <a:cs typeface="Arial"/>
              </a:rPr>
              <a:t>confiable</a:t>
            </a:r>
            <a:r>
              <a:rPr lang="en-US" sz="2400" dirty="0" smtClean="0">
                <a:latin typeface="Arial"/>
                <a:cs typeface="Arial"/>
              </a:rPr>
              <a:t>: </a:t>
            </a:r>
            <a:r>
              <a:rPr lang="en-US" sz="2400" dirty="0" err="1" smtClean="0">
                <a:latin typeface="Arial"/>
                <a:cs typeface="Arial"/>
              </a:rPr>
              <a:t>más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usuarios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registrados</a:t>
            </a:r>
            <a:endParaRPr lang="en-US" sz="2400" dirty="0">
              <a:latin typeface="Arial"/>
              <a:cs typeface="Arial"/>
            </a:endParaRPr>
          </a:p>
        </p:txBody>
      </p:sp>
      <p:pic>
        <p:nvPicPr>
          <p:cNvPr id="4" name="Picture 3" descr="Screen Shot 2013-08-28 at 12.31.5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8" y="2162796"/>
            <a:ext cx="8552117" cy="4310328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8094133" y="6011333"/>
            <a:ext cx="915182" cy="711200"/>
          </a:xfrm>
          <a:prstGeom prst="ellipse">
            <a:avLst/>
          </a:prstGeom>
          <a:noFill/>
          <a:ln w="38100" cmpd="sng">
            <a:solidFill>
              <a:srgbClr val="C050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>
            <a:stCxn id="5" idx="1"/>
          </p:cNvCxnSpPr>
          <p:nvPr/>
        </p:nvCxnSpPr>
        <p:spPr>
          <a:xfrm flipH="1" flipV="1">
            <a:off x="6180667" y="4741333"/>
            <a:ext cx="2047491" cy="1374153"/>
          </a:xfrm>
          <a:prstGeom prst="straightConnector1">
            <a:avLst/>
          </a:prstGeom>
          <a:ln>
            <a:solidFill>
              <a:srgbClr val="C0504D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5827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11389" y="0"/>
            <a:ext cx="11745783" cy="687128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5693" y="577313"/>
            <a:ext cx="7253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rgbClr val="000000"/>
                </a:solidFill>
                <a:latin typeface="Arial"/>
                <a:cs typeface="Arial"/>
              </a:rPr>
              <a:t>Capturando</a:t>
            </a:r>
            <a:r>
              <a:rPr lang="en-US" sz="3600" dirty="0" smtClean="0">
                <a:solidFill>
                  <a:srgbClr val="000000"/>
                </a:solidFill>
                <a:latin typeface="Arial"/>
                <a:cs typeface="Arial"/>
              </a:rPr>
              <a:t> Feedback</a:t>
            </a:r>
            <a:endParaRPr lang="en-US" sz="360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39717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8-28 at 12.08.2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27" y="1498745"/>
            <a:ext cx="4232888" cy="4273746"/>
          </a:xfrm>
          <a:prstGeom prst="rect">
            <a:avLst/>
          </a:prstGeom>
          <a:ln>
            <a:solidFill>
              <a:srgbClr val="595959"/>
            </a:solidFill>
          </a:ln>
        </p:spPr>
      </p:pic>
      <p:pic>
        <p:nvPicPr>
          <p:cNvPr id="5" name="Picture 4" descr="Screen Shot 2013-08-28 at 12.07.57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655" y="1768161"/>
            <a:ext cx="4279464" cy="3695521"/>
          </a:xfrm>
          <a:prstGeom prst="rect">
            <a:avLst/>
          </a:prstGeom>
          <a:ln>
            <a:solidFill>
              <a:srgbClr val="595959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346328" y="384875"/>
            <a:ext cx="6734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/>
                <a:cs typeface="Arial"/>
              </a:rPr>
              <a:t>¿</a:t>
            </a:r>
            <a:r>
              <a:rPr lang="en-US" sz="2800" dirty="0" err="1" smtClean="0">
                <a:latin typeface="Arial"/>
                <a:cs typeface="Arial"/>
              </a:rPr>
              <a:t>Cuanto</a:t>
            </a:r>
            <a:r>
              <a:rPr lang="en-US" sz="2800" dirty="0" smtClean="0">
                <a:latin typeface="Arial"/>
                <a:cs typeface="Arial"/>
              </a:rPr>
              <a:t> </a:t>
            </a:r>
            <a:r>
              <a:rPr lang="en-US" sz="2800" dirty="0" err="1" smtClean="0">
                <a:latin typeface="Arial"/>
                <a:cs typeface="Arial"/>
              </a:rPr>
              <a:t>valen</a:t>
            </a:r>
            <a:r>
              <a:rPr lang="en-US" sz="2800" dirty="0" smtClean="0">
                <a:latin typeface="Arial"/>
                <a:cs typeface="Arial"/>
              </a:rPr>
              <a:t> </a:t>
            </a:r>
            <a:r>
              <a:rPr lang="en-US" sz="2800" dirty="0" err="1" smtClean="0">
                <a:latin typeface="Arial"/>
                <a:cs typeface="Arial"/>
              </a:rPr>
              <a:t>las</a:t>
            </a:r>
            <a:r>
              <a:rPr lang="en-US" sz="2800" dirty="0" smtClean="0">
                <a:latin typeface="Arial"/>
                <a:cs typeface="Arial"/>
              </a:rPr>
              <a:t> ideas y el feedback </a:t>
            </a:r>
            <a:r>
              <a:rPr lang="en-US" sz="2800" dirty="0" err="1" smtClean="0">
                <a:latin typeface="Arial"/>
                <a:cs typeface="Arial"/>
              </a:rPr>
              <a:t>para</a:t>
            </a:r>
            <a:r>
              <a:rPr lang="en-US" sz="2800" dirty="0" smtClean="0">
                <a:latin typeface="Arial"/>
                <a:cs typeface="Arial"/>
              </a:rPr>
              <a:t> </a:t>
            </a:r>
            <a:r>
              <a:rPr lang="en-US" sz="2800" dirty="0" err="1" smtClean="0">
                <a:latin typeface="Arial"/>
                <a:cs typeface="Arial"/>
              </a:rPr>
              <a:t>su</a:t>
            </a:r>
            <a:r>
              <a:rPr lang="en-US" sz="2800" dirty="0" smtClean="0">
                <a:latin typeface="Arial"/>
                <a:cs typeface="Arial"/>
              </a:rPr>
              <a:t> </a:t>
            </a:r>
            <a:r>
              <a:rPr lang="en-US" sz="2800" dirty="0" err="1" smtClean="0">
                <a:latin typeface="Arial"/>
                <a:cs typeface="Arial"/>
              </a:rPr>
              <a:t>empresa</a:t>
            </a:r>
            <a:r>
              <a:rPr lang="en-US" sz="2800" dirty="0" smtClean="0">
                <a:latin typeface="Arial"/>
                <a:cs typeface="Arial"/>
              </a:rPr>
              <a:t>?</a:t>
            </a:r>
            <a:endParaRPr lang="en-US" sz="2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35353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8-28 at 12.11.1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290" y="1270089"/>
            <a:ext cx="6952710" cy="4313648"/>
          </a:xfrm>
          <a:prstGeom prst="rect">
            <a:avLst/>
          </a:prstGeom>
        </p:spPr>
      </p:pic>
      <p:pic>
        <p:nvPicPr>
          <p:cNvPr id="5" name="Picture 4" descr="Screen Shot 2013-08-28 at 12.10.05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96" y="1712701"/>
            <a:ext cx="2781527" cy="4176322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77696" y="173192"/>
            <a:ext cx="61293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/>
                <a:cs typeface="Arial"/>
              </a:rPr>
              <a:t>Investigación</a:t>
            </a:r>
            <a:r>
              <a:rPr lang="en-US" sz="2800" dirty="0" smtClean="0">
                <a:latin typeface="Arial"/>
                <a:cs typeface="Arial"/>
              </a:rPr>
              <a:t> de </a:t>
            </a:r>
            <a:r>
              <a:rPr lang="en-US" sz="2800" dirty="0" err="1" smtClean="0">
                <a:latin typeface="Arial"/>
                <a:cs typeface="Arial"/>
              </a:rPr>
              <a:t>Mercados</a:t>
            </a:r>
            <a:r>
              <a:rPr lang="en-US" sz="2800" dirty="0" smtClean="0">
                <a:latin typeface="Arial"/>
                <a:cs typeface="Arial"/>
              </a:rPr>
              <a:t>, a un click de </a:t>
            </a:r>
            <a:r>
              <a:rPr lang="en-US" sz="2800" dirty="0" err="1" smtClean="0">
                <a:latin typeface="Arial"/>
                <a:cs typeface="Arial"/>
              </a:rPr>
              <a:t>distancia</a:t>
            </a:r>
            <a:r>
              <a:rPr lang="en-US" sz="2800" dirty="0" smtClean="0">
                <a:latin typeface="Arial"/>
                <a:cs typeface="Arial"/>
              </a:rPr>
              <a:t> con Google+ Hangouts</a:t>
            </a:r>
            <a:endParaRPr lang="en-US" sz="2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01161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Rectangle 9"/>
          <p:cNvSpPr>
            <a:spLocks/>
          </p:cNvSpPr>
          <p:nvPr/>
        </p:nvSpPr>
        <p:spPr bwMode="auto">
          <a:xfrm>
            <a:off x="6167736" y="6561535"/>
            <a:ext cx="2907506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/>
            <a:r>
              <a:rPr lang="en-US" sz="800">
                <a:solidFill>
                  <a:srgbClr val="989C9E"/>
                </a:solidFill>
                <a:latin typeface="Arial" charset="0"/>
                <a:ea typeface="MS PGothic" charset="0"/>
                <a:cs typeface="MS PGothic" charset="0"/>
                <a:sym typeface="Arial" charset="0"/>
              </a:rPr>
              <a:t>Google Confidential</a:t>
            </a:r>
          </a:p>
        </p:txBody>
      </p:sp>
      <p:sp>
        <p:nvSpPr>
          <p:cNvPr id="37894" name="Rectangle 11"/>
          <p:cNvSpPr>
            <a:spLocks noGrp="1" noChangeArrowheads="1"/>
          </p:cNvSpPr>
          <p:nvPr>
            <p:ph type="title"/>
          </p:nvPr>
        </p:nvSpPr>
        <p:spPr>
          <a:xfrm>
            <a:off x="457200" y="467078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dirty="0" err="1" smtClean="0">
                <a:latin typeface="Arial" charset="0"/>
                <a:ea typeface="MS PGothic" charset="0"/>
                <a:cs typeface="Open Sans" charset="0"/>
              </a:rPr>
              <a:t>Por</a:t>
            </a:r>
            <a:r>
              <a:rPr lang="en-US" sz="3200" dirty="0" smtClean="0">
                <a:latin typeface="Arial" charset="0"/>
                <a:ea typeface="MS PGothic" charset="0"/>
                <a:cs typeface="Open Sans" charset="0"/>
              </a:rPr>
              <a:t> </a:t>
            </a:r>
            <a:r>
              <a:rPr lang="en-US" sz="3200" dirty="0" err="1" smtClean="0">
                <a:latin typeface="Arial" charset="0"/>
                <a:ea typeface="MS PGothic" charset="0"/>
                <a:cs typeface="Open Sans" charset="0"/>
              </a:rPr>
              <a:t>qué</a:t>
            </a:r>
            <a:r>
              <a:rPr lang="en-US" sz="3200" dirty="0" smtClean="0">
                <a:latin typeface="Arial" charset="0"/>
                <a:ea typeface="MS PGothic" charset="0"/>
                <a:cs typeface="Open Sans" charset="0"/>
              </a:rPr>
              <a:t> </a:t>
            </a:r>
            <a:r>
              <a:rPr lang="en-US" sz="3200" dirty="0" err="1" smtClean="0">
                <a:latin typeface="Arial" charset="0"/>
                <a:ea typeface="MS PGothic" charset="0"/>
                <a:cs typeface="Open Sans" charset="0"/>
              </a:rPr>
              <a:t>invertir</a:t>
            </a:r>
            <a:r>
              <a:rPr lang="en-US" sz="3200" dirty="0" smtClean="0">
                <a:latin typeface="Arial" charset="0"/>
                <a:ea typeface="MS PGothic" charset="0"/>
                <a:cs typeface="Open Sans" charset="0"/>
              </a:rPr>
              <a:t> en </a:t>
            </a:r>
            <a:r>
              <a:rPr lang="en-US" sz="3200" dirty="0" err="1" smtClean="0">
                <a:latin typeface="Arial" charset="0"/>
                <a:ea typeface="MS PGothic" charset="0"/>
                <a:cs typeface="Open Sans" charset="0"/>
              </a:rPr>
              <a:t>una</a:t>
            </a:r>
            <a:r>
              <a:rPr lang="en-US" sz="3200" dirty="0" smtClean="0">
                <a:latin typeface="Arial" charset="0"/>
                <a:ea typeface="MS PGothic" charset="0"/>
                <a:cs typeface="Open Sans" charset="0"/>
              </a:rPr>
              <a:t> </a:t>
            </a:r>
            <a:r>
              <a:rPr lang="en-US" sz="3200" dirty="0" err="1" smtClean="0">
                <a:latin typeface="Arial" charset="0"/>
                <a:ea typeface="MS PGothic" charset="0"/>
                <a:cs typeface="Open Sans" charset="0"/>
              </a:rPr>
              <a:t>estrategia</a:t>
            </a:r>
            <a:r>
              <a:rPr lang="en-US" sz="3200" dirty="0" smtClean="0">
                <a:latin typeface="Arial" charset="0"/>
                <a:ea typeface="MS PGothic" charset="0"/>
                <a:cs typeface="Open Sans" charset="0"/>
              </a:rPr>
              <a:t> </a:t>
            </a:r>
            <a:r>
              <a:rPr lang="en-US" sz="3200" dirty="0" smtClean="0">
                <a:latin typeface="Arial" charset="0"/>
                <a:ea typeface="MS PGothic" charset="0"/>
                <a:cs typeface="Open Sans" charset="0"/>
              </a:rPr>
              <a:t>“Social”</a:t>
            </a:r>
            <a:endParaRPr lang="en-US" sz="3200" dirty="0">
              <a:latin typeface="Arial" charset="0"/>
              <a:ea typeface="ヒラギノ角ゴ ProN W3" charset="0"/>
              <a:cs typeface="ヒラギノ角ゴ ProN W3" charset="0"/>
            </a:endParaRPr>
          </a:p>
        </p:txBody>
      </p:sp>
      <p:sp>
        <p:nvSpPr>
          <p:cNvPr id="20" name="Rectangle 10"/>
          <p:cNvSpPr>
            <a:spLocks/>
          </p:cNvSpPr>
          <p:nvPr/>
        </p:nvSpPr>
        <p:spPr bwMode="auto">
          <a:xfrm>
            <a:off x="1071562" y="5838825"/>
            <a:ext cx="3872806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>
              <a:defRPr/>
            </a:pPr>
            <a:r>
              <a:rPr lang="en-US" sz="900" dirty="0">
                <a:solidFill>
                  <a:schemeClr val="accent4"/>
                </a:solidFill>
                <a:ea typeface="MS PGothic" pitchFamily="34" charset="-128"/>
                <a:sym typeface="Arial" pitchFamily="34" charset="0"/>
              </a:rPr>
              <a:t>source: </a:t>
            </a:r>
            <a:r>
              <a:rPr lang="en-US" sz="900" dirty="0">
                <a:solidFill>
                  <a:schemeClr val="accent4"/>
                </a:solidFill>
                <a:ea typeface="ヒラギノ角ゴ ProN W3" charset="-128"/>
                <a:sym typeface="Arial" pitchFamily="34" charset="0"/>
              </a:rPr>
              <a:t>_______________________</a:t>
            </a:r>
          </a:p>
          <a:p>
            <a:pPr algn="l">
              <a:defRPr/>
            </a:pPr>
            <a:endParaRPr lang="en-US" sz="900" dirty="0">
              <a:solidFill>
                <a:schemeClr val="accent4"/>
              </a:solidFill>
              <a:ea typeface="MS PGothic" pitchFamily="34" charset="-128"/>
              <a:sym typeface="Arial" pitchFamily="34" charset="0"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0"/>
          </p:nvPr>
        </p:nvSpPr>
        <p:spPr>
          <a:xfrm>
            <a:off x="8843963" y="5923818"/>
            <a:ext cx="144661" cy="190500"/>
          </a:xfrm>
        </p:spPr>
        <p:txBody>
          <a:bodyPr/>
          <a:lstStyle/>
          <a:p>
            <a:fld id="{A6CEA804-5262-644E-959A-B99EE619B9B4}" type="slidenum">
              <a:rPr lang="en-US" smtClean="0"/>
              <a:pPr/>
              <a:t>14</a:t>
            </a:fld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-442527" y="1612020"/>
            <a:ext cx="9556614" cy="4241336"/>
            <a:chOff x="2074920" y="1836615"/>
            <a:chExt cx="11592819" cy="5655114"/>
          </a:xfrm>
        </p:grpSpPr>
        <p:graphicFrame>
          <p:nvGraphicFramePr>
            <p:cNvPr id="21" name="Diagram 20"/>
            <p:cNvGraphicFramePr/>
            <p:nvPr>
              <p:extLst>
                <p:ext uri="{D42A27DB-BD31-4B8C-83A1-F6EECF244321}">
                  <p14:modId xmlns:p14="http://schemas.microsoft.com/office/powerpoint/2010/main" val="1513513561"/>
                </p:ext>
              </p:extLst>
            </p:nvPr>
          </p:nvGraphicFramePr>
          <p:xfrm>
            <a:off x="2074920" y="1836615"/>
            <a:ext cx="11592819" cy="565511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23" name="Oval 22"/>
            <p:cNvSpPr/>
            <p:nvPr/>
          </p:nvSpPr>
          <p:spPr bwMode="auto">
            <a:xfrm>
              <a:off x="3819959" y="1980572"/>
              <a:ext cx="1009562" cy="1313205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5760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3000" b="1" dirty="0">
                  <a:solidFill>
                    <a:schemeClr val="bg1"/>
                  </a:solidFill>
                  <a:latin typeface="+mj-lt"/>
                </a:rPr>
                <a:t>1</a:t>
              </a:r>
              <a:endParaRPr lang="en-US" sz="3900" b="1" dirty="0">
                <a:solidFill>
                  <a:schemeClr val="bg1"/>
                </a:solidFill>
                <a:latin typeface="+mj-lt"/>
                <a:sym typeface="Gill Sans" charset="0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3805824" y="4005904"/>
              <a:ext cx="1023697" cy="1313205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5760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3000" b="1" dirty="0">
                  <a:solidFill>
                    <a:schemeClr val="bg1"/>
                  </a:solidFill>
                  <a:latin typeface="+mj-lt"/>
                </a:rPr>
                <a:t>2</a:t>
              </a:r>
              <a:endParaRPr lang="en-US" sz="3900" b="1" dirty="0">
                <a:solidFill>
                  <a:schemeClr val="bg1"/>
                </a:solidFill>
                <a:latin typeface="+mj-lt"/>
                <a:sym typeface="Gill Sans" charset="0"/>
              </a:endParaRPr>
            </a:p>
          </p:txBody>
        </p:sp>
        <p:sp>
          <p:nvSpPr>
            <p:cNvPr id="25" name="Oval 24"/>
            <p:cNvSpPr/>
            <p:nvPr/>
          </p:nvSpPr>
          <p:spPr bwMode="auto">
            <a:xfrm>
              <a:off x="3797346" y="6031237"/>
              <a:ext cx="1016308" cy="1313205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5760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3000" b="1" dirty="0">
                  <a:solidFill>
                    <a:schemeClr val="bg1"/>
                  </a:solidFill>
                  <a:latin typeface="+mj-lt"/>
                </a:rPr>
                <a:t>3</a:t>
              </a:r>
              <a:endParaRPr lang="en-US" sz="3900" b="1" dirty="0">
                <a:solidFill>
                  <a:schemeClr val="bg1"/>
                </a:solidFill>
                <a:latin typeface="+mj-lt"/>
                <a:sym typeface="Gill Sans" charset="0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8004010" y="1681500"/>
            <a:ext cx="8789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/>
              <a:t>$</a:t>
            </a:r>
            <a:endParaRPr lang="en-US" sz="60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8004010" y="3208228"/>
            <a:ext cx="8789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/>
              <a:t>$</a:t>
            </a:r>
            <a:endParaRPr lang="en-US" sz="60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7916135" y="4727228"/>
            <a:ext cx="8789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/>
              <a:t>$</a:t>
            </a:r>
            <a:endParaRPr lang="en-US" sz="6000" b="1" dirty="0"/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525022" y="2531734"/>
            <a:ext cx="8100811" cy="1470421"/>
          </a:xfrm>
        </p:spPr>
        <p:txBody>
          <a:bodyPr/>
          <a:lstStyle/>
          <a:p>
            <a:r>
              <a:rPr lang="en-US" dirty="0" err="1" smtClean="0">
                <a:solidFill>
                  <a:srgbClr val="404144"/>
                </a:solidFill>
              </a:rPr>
              <a:t>Algunos</a:t>
            </a:r>
            <a:r>
              <a:rPr lang="en-US" dirty="0" smtClean="0">
                <a:solidFill>
                  <a:srgbClr val="404144"/>
                </a:solidFill>
              </a:rPr>
              <a:t> </a:t>
            </a:r>
            <a:r>
              <a:rPr lang="en-US" dirty="0" err="1" smtClean="0">
                <a:solidFill>
                  <a:srgbClr val="404144"/>
                </a:solidFill>
              </a:rPr>
              <a:t>pensamientos</a:t>
            </a:r>
            <a:r>
              <a:rPr lang="en-US" dirty="0" smtClean="0">
                <a:solidFill>
                  <a:srgbClr val="404144"/>
                </a:solidFill>
              </a:rPr>
              <a:t> de </a:t>
            </a:r>
            <a:r>
              <a:rPr lang="en-US" dirty="0" err="1" smtClean="0">
                <a:solidFill>
                  <a:srgbClr val="404144"/>
                </a:solidFill>
              </a:rPr>
              <a:t>cierre</a:t>
            </a:r>
            <a:endParaRPr lang="en-US" dirty="0">
              <a:solidFill>
                <a:srgbClr val="40414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999339" y="5953125"/>
            <a:ext cx="144661" cy="190500"/>
          </a:xfrm>
        </p:spPr>
        <p:txBody>
          <a:bodyPr/>
          <a:lstStyle/>
          <a:p>
            <a:fld id="{A6CEA804-5262-644E-959A-B99EE619B9B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9008"/>
      </p:ext>
    </p:extLst>
  </p:cSld>
  <p:clrMapOvr>
    <a:masterClrMapping/>
  </p:clrMapOvr>
  <p:transition xmlns:p14="http://schemas.microsoft.com/office/powerpoint/2010/main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/>
          </p:cNvSpPr>
          <p:nvPr/>
        </p:nvSpPr>
        <p:spPr bwMode="auto">
          <a:xfrm>
            <a:off x="6167736" y="6561535"/>
            <a:ext cx="2907506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003" tIns="24003" rIns="24003" bIns="24003" anchor="ctr"/>
          <a:lstStyle/>
          <a:p>
            <a:pPr algn="r"/>
            <a:r>
              <a:rPr lang="en-US" sz="800">
                <a:solidFill>
                  <a:srgbClr val="989C9E"/>
                </a:solidFill>
                <a:latin typeface="Arial" charset="0"/>
                <a:ea typeface="MS PGothic" charset="0"/>
                <a:cs typeface="MS PGothic" charset="0"/>
                <a:sym typeface="Arial" charset="0"/>
              </a:rPr>
              <a:t>Google Confidential</a:t>
            </a:r>
          </a:p>
        </p:txBody>
      </p:sp>
      <p:sp>
        <p:nvSpPr>
          <p:cNvPr id="7173" name="Rectangle 9"/>
          <p:cNvSpPr>
            <a:spLocks noGrp="1" noChangeArrowheads="1"/>
          </p:cNvSpPr>
          <p:nvPr>
            <p:ph type="title"/>
          </p:nvPr>
        </p:nvSpPr>
        <p:spPr>
          <a:xfrm>
            <a:off x="1071562" y="571500"/>
            <a:ext cx="5350669" cy="771525"/>
          </a:xfrm>
        </p:spPr>
        <p:txBody>
          <a:bodyPr/>
          <a:lstStyle/>
          <a:p>
            <a:pPr eaLnBrk="1" hangingPunct="1"/>
            <a:r>
              <a:rPr lang="en-US" dirty="0">
                <a:latin typeface="Arial" charset="0"/>
                <a:ea typeface="ヒラギノ角ゴ ProN W3" charset="0"/>
                <a:cs typeface="ヒラギノ角ゴ ProN W3" charset="0"/>
              </a:rPr>
              <a:t>Agenda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0"/>
          </p:nvPr>
        </p:nvSpPr>
        <p:spPr>
          <a:xfrm>
            <a:off x="8844060" y="5934825"/>
            <a:ext cx="144661" cy="190500"/>
          </a:xfrm>
        </p:spPr>
        <p:txBody>
          <a:bodyPr/>
          <a:lstStyle/>
          <a:p>
            <a:fld id="{CD9833E6-1602-CC4D-8D05-E09508C397C0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955" y="363818"/>
            <a:ext cx="7286801" cy="43748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6955" y="4833155"/>
            <a:ext cx="7947422" cy="919945"/>
          </a:xfrm>
          <a:prstGeom prst="rect">
            <a:avLst/>
          </a:prstGeom>
          <a:noFill/>
        </p:spPr>
        <p:txBody>
          <a:bodyPr wrap="square" lIns="57607" tIns="28804" rIns="57607" bIns="28804" rtlCol="0">
            <a:spAutoFit/>
          </a:bodyPr>
          <a:lstStyle/>
          <a:p>
            <a:pPr algn="l"/>
            <a:r>
              <a:rPr lang="en-US" sz="3800" dirty="0" smtClean="0">
                <a:solidFill>
                  <a:schemeClr val="tx1">
                    <a:lumMod val="50000"/>
                  </a:schemeClr>
                </a:solidFill>
              </a:rPr>
              <a:t>Lo Social </a:t>
            </a:r>
            <a:r>
              <a:rPr lang="en-US" sz="3800" dirty="0" err="1" smtClean="0">
                <a:solidFill>
                  <a:schemeClr val="tx1">
                    <a:lumMod val="50000"/>
                  </a:schemeClr>
                </a:solidFill>
              </a:rPr>
              <a:t>es</a:t>
            </a:r>
            <a:r>
              <a:rPr lang="en-US" sz="3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3800" dirty="0" err="1" smtClean="0">
                <a:solidFill>
                  <a:schemeClr val="tx1">
                    <a:lumMod val="50000"/>
                  </a:schemeClr>
                </a:solidFill>
              </a:rPr>
              <a:t>Móvil</a:t>
            </a:r>
            <a:r>
              <a:rPr lang="en-US" sz="3800" dirty="0" smtClean="0">
                <a:solidFill>
                  <a:schemeClr val="tx1">
                    <a:lumMod val="50000"/>
                  </a:schemeClr>
                </a:solidFill>
              </a:rPr>
              <a:t>, el </a:t>
            </a:r>
            <a:r>
              <a:rPr lang="en-US" sz="3800" dirty="0" err="1" smtClean="0">
                <a:solidFill>
                  <a:schemeClr val="tx1">
                    <a:lumMod val="50000"/>
                  </a:schemeClr>
                </a:solidFill>
              </a:rPr>
              <a:t>móvil</a:t>
            </a:r>
            <a:r>
              <a:rPr lang="en-US" sz="3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3800" dirty="0" err="1" smtClean="0">
                <a:solidFill>
                  <a:schemeClr val="tx1">
                    <a:lumMod val="50000"/>
                  </a:schemeClr>
                </a:solidFill>
              </a:rPr>
              <a:t>es</a:t>
            </a:r>
            <a:r>
              <a:rPr lang="en-US" sz="3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3800" dirty="0">
                <a:solidFill>
                  <a:schemeClr val="tx1">
                    <a:lumMod val="50000"/>
                  </a:schemeClr>
                </a:solidFill>
              </a:rPr>
              <a:t>Social</a:t>
            </a:r>
          </a:p>
          <a:p>
            <a:pPr algn="l"/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7 de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cada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10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usuarios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de smartphones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visitan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redes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sociales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al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menos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1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vez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al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día</a:t>
            </a:r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815283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Oval 68"/>
          <p:cNvSpPr/>
          <p:nvPr/>
        </p:nvSpPr>
        <p:spPr>
          <a:xfrm>
            <a:off x="511175" y="4821238"/>
            <a:ext cx="2476500" cy="212725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3" name="Group 2057"/>
          <p:cNvGrpSpPr>
            <a:grpSpLocks/>
          </p:cNvGrpSpPr>
          <p:nvPr/>
        </p:nvGrpSpPr>
        <p:grpSpPr bwMode="auto">
          <a:xfrm>
            <a:off x="871538" y="3476625"/>
            <a:ext cx="1725612" cy="1257300"/>
            <a:chOff x="3005138" y="2065338"/>
            <a:chExt cx="1725612" cy="1257300"/>
          </a:xfrm>
        </p:grpSpPr>
        <p:sp>
          <p:nvSpPr>
            <p:cNvPr id="59431" name="Freeform 6"/>
            <p:cNvSpPr>
              <a:spLocks noEditPoints="1"/>
            </p:cNvSpPr>
            <p:nvPr/>
          </p:nvSpPr>
          <p:spPr bwMode="auto">
            <a:xfrm>
              <a:off x="3005138" y="2065338"/>
              <a:ext cx="1725612" cy="1257300"/>
            </a:xfrm>
            <a:custGeom>
              <a:avLst/>
              <a:gdLst>
                <a:gd name="T0" fmla="*/ 2147483647 w 313"/>
                <a:gd name="T1" fmla="*/ 0 h 228"/>
                <a:gd name="T2" fmla="*/ 243156924 w 313"/>
                <a:gd name="T3" fmla="*/ 0 h 228"/>
                <a:gd name="T4" fmla="*/ 0 w 313"/>
                <a:gd name="T5" fmla="*/ 243276521 h 228"/>
                <a:gd name="T6" fmla="*/ 0 w 313"/>
                <a:gd name="T7" fmla="*/ 821055501 h 228"/>
                <a:gd name="T8" fmla="*/ 0 w 313"/>
                <a:gd name="T9" fmla="*/ 2147483647 h 228"/>
                <a:gd name="T10" fmla="*/ 243156924 w 313"/>
                <a:gd name="T11" fmla="*/ 2147483647 h 228"/>
                <a:gd name="T12" fmla="*/ 2147483647 w 313"/>
                <a:gd name="T13" fmla="*/ 2147483647 h 228"/>
                <a:gd name="T14" fmla="*/ 2147483647 w 313"/>
                <a:gd name="T15" fmla="*/ 2147483647 h 228"/>
                <a:gd name="T16" fmla="*/ 2147483647 w 313"/>
                <a:gd name="T17" fmla="*/ 821055501 h 228"/>
                <a:gd name="T18" fmla="*/ 2147483647 w 313"/>
                <a:gd name="T19" fmla="*/ 243276521 h 228"/>
                <a:gd name="T20" fmla="*/ 2147483647 w 313"/>
                <a:gd name="T21" fmla="*/ 0 h 228"/>
                <a:gd name="T22" fmla="*/ 2147483647 w 313"/>
                <a:gd name="T23" fmla="*/ 243276521 h 228"/>
                <a:gd name="T24" fmla="*/ 2147483647 w 313"/>
                <a:gd name="T25" fmla="*/ 395321589 h 228"/>
                <a:gd name="T26" fmla="*/ 2147483647 w 313"/>
                <a:gd name="T27" fmla="*/ 577778980 h 228"/>
                <a:gd name="T28" fmla="*/ 2147483647 w 313"/>
                <a:gd name="T29" fmla="*/ 395321589 h 228"/>
                <a:gd name="T30" fmla="*/ 2147483647 w 313"/>
                <a:gd name="T31" fmla="*/ 243276521 h 228"/>
                <a:gd name="T32" fmla="*/ 2147483647 w 313"/>
                <a:gd name="T33" fmla="*/ 243276521 h 228"/>
                <a:gd name="T34" fmla="*/ 2147483647 w 313"/>
                <a:gd name="T35" fmla="*/ 395321589 h 228"/>
                <a:gd name="T36" fmla="*/ 2147483647 w 313"/>
                <a:gd name="T37" fmla="*/ 577778980 h 228"/>
                <a:gd name="T38" fmla="*/ 2147483647 w 313"/>
                <a:gd name="T39" fmla="*/ 395321589 h 228"/>
                <a:gd name="T40" fmla="*/ 2147483647 w 313"/>
                <a:gd name="T41" fmla="*/ 243276521 h 228"/>
                <a:gd name="T42" fmla="*/ 2147483647 w 313"/>
                <a:gd name="T43" fmla="*/ 243276521 h 228"/>
                <a:gd name="T44" fmla="*/ 2147483647 w 313"/>
                <a:gd name="T45" fmla="*/ 395321589 h 228"/>
                <a:gd name="T46" fmla="*/ 2147483647 w 313"/>
                <a:gd name="T47" fmla="*/ 577778980 h 228"/>
                <a:gd name="T48" fmla="*/ 2147483647 w 313"/>
                <a:gd name="T49" fmla="*/ 395321589 h 228"/>
                <a:gd name="T50" fmla="*/ 2147483647 w 313"/>
                <a:gd name="T51" fmla="*/ 243276521 h 228"/>
                <a:gd name="T52" fmla="*/ 2147483647 w 313"/>
                <a:gd name="T53" fmla="*/ 2147483647 h 228"/>
                <a:gd name="T54" fmla="*/ 243156924 w 313"/>
                <a:gd name="T55" fmla="*/ 2147483647 h 228"/>
                <a:gd name="T56" fmla="*/ 243156924 w 313"/>
                <a:gd name="T57" fmla="*/ 821055501 h 228"/>
                <a:gd name="T58" fmla="*/ 2147483647 w 313"/>
                <a:gd name="T59" fmla="*/ 821055501 h 228"/>
                <a:gd name="T60" fmla="*/ 2147483647 w 313"/>
                <a:gd name="T61" fmla="*/ 2147483647 h 22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13"/>
                <a:gd name="T94" fmla="*/ 0 h 228"/>
                <a:gd name="T95" fmla="*/ 313 w 313"/>
                <a:gd name="T96" fmla="*/ 228 h 22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13" h="228">
                  <a:moveTo>
                    <a:pt x="30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4"/>
                    <a:pt x="3" y="228"/>
                    <a:pt x="8" y="228"/>
                  </a:cubicBezTo>
                  <a:cubicBezTo>
                    <a:pt x="305" y="228"/>
                    <a:pt x="305" y="228"/>
                    <a:pt x="305" y="228"/>
                  </a:cubicBezTo>
                  <a:cubicBezTo>
                    <a:pt x="310" y="228"/>
                    <a:pt x="313" y="224"/>
                    <a:pt x="313" y="220"/>
                  </a:cubicBezTo>
                  <a:cubicBezTo>
                    <a:pt x="313" y="27"/>
                    <a:pt x="313" y="27"/>
                    <a:pt x="313" y="27"/>
                  </a:cubicBezTo>
                  <a:cubicBezTo>
                    <a:pt x="313" y="8"/>
                    <a:pt x="313" y="8"/>
                    <a:pt x="313" y="8"/>
                  </a:cubicBezTo>
                  <a:cubicBezTo>
                    <a:pt x="313" y="3"/>
                    <a:pt x="310" y="0"/>
                    <a:pt x="305" y="0"/>
                  </a:cubicBezTo>
                  <a:close/>
                  <a:moveTo>
                    <a:pt x="293" y="8"/>
                  </a:moveTo>
                  <a:cubicBezTo>
                    <a:pt x="296" y="8"/>
                    <a:pt x="299" y="10"/>
                    <a:pt x="299" y="13"/>
                  </a:cubicBezTo>
                  <a:cubicBezTo>
                    <a:pt x="299" y="17"/>
                    <a:pt x="296" y="19"/>
                    <a:pt x="293" y="19"/>
                  </a:cubicBezTo>
                  <a:cubicBezTo>
                    <a:pt x="290" y="19"/>
                    <a:pt x="287" y="17"/>
                    <a:pt x="287" y="13"/>
                  </a:cubicBezTo>
                  <a:cubicBezTo>
                    <a:pt x="287" y="10"/>
                    <a:pt x="290" y="8"/>
                    <a:pt x="293" y="8"/>
                  </a:cubicBezTo>
                  <a:close/>
                  <a:moveTo>
                    <a:pt x="277" y="8"/>
                  </a:moveTo>
                  <a:cubicBezTo>
                    <a:pt x="280" y="8"/>
                    <a:pt x="283" y="10"/>
                    <a:pt x="283" y="13"/>
                  </a:cubicBezTo>
                  <a:cubicBezTo>
                    <a:pt x="283" y="17"/>
                    <a:pt x="280" y="19"/>
                    <a:pt x="277" y="19"/>
                  </a:cubicBezTo>
                  <a:cubicBezTo>
                    <a:pt x="274" y="19"/>
                    <a:pt x="271" y="17"/>
                    <a:pt x="271" y="13"/>
                  </a:cubicBezTo>
                  <a:cubicBezTo>
                    <a:pt x="271" y="10"/>
                    <a:pt x="274" y="8"/>
                    <a:pt x="277" y="8"/>
                  </a:cubicBezTo>
                  <a:close/>
                  <a:moveTo>
                    <a:pt x="261" y="8"/>
                  </a:moveTo>
                  <a:cubicBezTo>
                    <a:pt x="264" y="8"/>
                    <a:pt x="267" y="10"/>
                    <a:pt x="267" y="13"/>
                  </a:cubicBezTo>
                  <a:cubicBezTo>
                    <a:pt x="267" y="17"/>
                    <a:pt x="264" y="19"/>
                    <a:pt x="261" y="19"/>
                  </a:cubicBezTo>
                  <a:cubicBezTo>
                    <a:pt x="258" y="19"/>
                    <a:pt x="255" y="17"/>
                    <a:pt x="255" y="13"/>
                  </a:cubicBezTo>
                  <a:cubicBezTo>
                    <a:pt x="255" y="10"/>
                    <a:pt x="258" y="8"/>
                    <a:pt x="261" y="8"/>
                  </a:cubicBezTo>
                  <a:close/>
                  <a:moveTo>
                    <a:pt x="305" y="220"/>
                  </a:moveTo>
                  <a:cubicBezTo>
                    <a:pt x="8" y="220"/>
                    <a:pt x="8" y="220"/>
                    <a:pt x="8" y="220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305" y="27"/>
                    <a:pt x="305" y="27"/>
                    <a:pt x="305" y="27"/>
                  </a:cubicBezTo>
                  <a:lnTo>
                    <a:pt x="305" y="220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6262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32" name="Freeform 7"/>
            <p:cNvSpPr>
              <a:spLocks/>
            </p:cNvSpPr>
            <p:nvPr/>
          </p:nvSpPr>
          <p:spPr bwMode="auto">
            <a:xfrm>
              <a:off x="3462338" y="2330451"/>
              <a:ext cx="722312" cy="71438"/>
            </a:xfrm>
            <a:custGeom>
              <a:avLst/>
              <a:gdLst>
                <a:gd name="T0" fmla="*/ 2147483647 w 131"/>
                <a:gd name="T1" fmla="*/ 332175710 h 13"/>
                <a:gd name="T2" fmla="*/ 2147483647 w 131"/>
                <a:gd name="T3" fmla="*/ 392568296 h 13"/>
                <a:gd name="T4" fmla="*/ 60806540 w 131"/>
                <a:gd name="T5" fmla="*/ 392568296 h 13"/>
                <a:gd name="T6" fmla="*/ 0 w 131"/>
                <a:gd name="T7" fmla="*/ 332175710 h 13"/>
                <a:gd name="T8" fmla="*/ 0 w 131"/>
                <a:gd name="T9" fmla="*/ 60392586 h 13"/>
                <a:gd name="T10" fmla="*/ 60806540 w 131"/>
                <a:gd name="T11" fmla="*/ 0 h 13"/>
                <a:gd name="T12" fmla="*/ 2147483647 w 131"/>
                <a:gd name="T13" fmla="*/ 0 h 13"/>
                <a:gd name="T14" fmla="*/ 2147483647 w 131"/>
                <a:gd name="T15" fmla="*/ 60392586 h 13"/>
                <a:gd name="T16" fmla="*/ 2147483647 w 131"/>
                <a:gd name="T17" fmla="*/ 33217571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1"/>
                <a:gd name="T28" fmla="*/ 0 h 13"/>
                <a:gd name="T29" fmla="*/ 131 w 131"/>
                <a:gd name="T30" fmla="*/ 13 h 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1" h="13">
                  <a:moveTo>
                    <a:pt x="131" y="11"/>
                  </a:moveTo>
                  <a:cubicBezTo>
                    <a:pt x="131" y="12"/>
                    <a:pt x="130" y="13"/>
                    <a:pt x="129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0" y="0"/>
                    <a:pt x="131" y="1"/>
                    <a:pt x="131" y="2"/>
                  </a:cubicBezTo>
                  <a:lnTo>
                    <a:pt x="131" y="11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6262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33" name="Freeform 8"/>
            <p:cNvSpPr>
              <a:spLocks/>
            </p:cNvSpPr>
            <p:nvPr/>
          </p:nvSpPr>
          <p:spPr bwMode="auto">
            <a:xfrm>
              <a:off x="3154363" y="2330451"/>
              <a:ext cx="285750" cy="71438"/>
            </a:xfrm>
            <a:custGeom>
              <a:avLst/>
              <a:gdLst>
                <a:gd name="T0" fmla="*/ 1570251202 w 52"/>
                <a:gd name="T1" fmla="*/ 332175710 h 13"/>
                <a:gd name="T2" fmla="*/ 1509859038 w 52"/>
                <a:gd name="T3" fmla="*/ 392568296 h 13"/>
                <a:gd name="T4" fmla="*/ 90593740 w 52"/>
                <a:gd name="T5" fmla="*/ 392568296 h 13"/>
                <a:gd name="T6" fmla="*/ 0 w 52"/>
                <a:gd name="T7" fmla="*/ 332175710 h 13"/>
                <a:gd name="T8" fmla="*/ 0 w 52"/>
                <a:gd name="T9" fmla="*/ 60392586 h 13"/>
                <a:gd name="T10" fmla="*/ 90593740 w 52"/>
                <a:gd name="T11" fmla="*/ 0 h 13"/>
                <a:gd name="T12" fmla="*/ 1509859038 w 52"/>
                <a:gd name="T13" fmla="*/ 0 h 13"/>
                <a:gd name="T14" fmla="*/ 1570251202 w 52"/>
                <a:gd name="T15" fmla="*/ 60392586 h 13"/>
                <a:gd name="T16" fmla="*/ 1570251202 w 52"/>
                <a:gd name="T17" fmla="*/ 33217571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"/>
                <a:gd name="T28" fmla="*/ 0 h 13"/>
                <a:gd name="T29" fmla="*/ 52 w 52"/>
                <a:gd name="T30" fmla="*/ 13 h 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" h="13">
                  <a:moveTo>
                    <a:pt x="52" y="11"/>
                  </a:moveTo>
                  <a:cubicBezTo>
                    <a:pt x="52" y="12"/>
                    <a:pt x="51" y="13"/>
                    <a:pt x="50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2" y="1"/>
                    <a:pt x="52" y="2"/>
                  </a:cubicBezTo>
                  <a:lnTo>
                    <a:pt x="52" y="11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6262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34" name="Freeform 9"/>
            <p:cNvSpPr>
              <a:spLocks/>
            </p:cNvSpPr>
            <p:nvPr/>
          </p:nvSpPr>
          <p:spPr bwMode="auto">
            <a:xfrm>
              <a:off x="3154363" y="2490788"/>
              <a:ext cx="1427162" cy="312738"/>
            </a:xfrm>
            <a:custGeom>
              <a:avLst/>
              <a:gdLst>
                <a:gd name="T0" fmla="*/ 2147483647 w 259"/>
                <a:gd name="T1" fmla="*/ 1655673378 h 57"/>
                <a:gd name="T2" fmla="*/ 2147483647 w 259"/>
                <a:gd name="T3" fmla="*/ 1715878187 h 57"/>
                <a:gd name="T4" fmla="*/ 30361632 w 259"/>
                <a:gd name="T5" fmla="*/ 1715878187 h 57"/>
                <a:gd name="T6" fmla="*/ 0 w 259"/>
                <a:gd name="T7" fmla="*/ 1655673378 h 57"/>
                <a:gd name="T8" fmla="*/ 0 w 259"/>
                <a:gd name="T9" fmla="*/ 60204808 h 57"/>
                <a:gd name="T10" fmla="*/ 30361632 w 259"/>
                <a:gd name="T11" fmla="*/ 0 h 57"/>
                <a:gd name="T12" fmla="*/ 2147483647 w 259"/>
                <a:gd name="T13" fmla="*/ 0 h 57"/>
                <a:gd name="T14" fmla="*/ 2147483647 w 259"/>
                <a:gd name="T15" fmla="*/ 60204808 h 57"/>
                <a:gd name="T16" fmla="*/ 2147483647 w 259"/>
                <a:gd name="T17" fmla="*/ 1655673378 h 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9"/>
                <a:gd name="T28" fmla="*/ 0 h 57"/>
                <a:gd name="T29" fmla="*/ 259 w 259"/>
                <a:gd name="T30" fmla="*/ 57 h 5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9" h="57">
                  <a:moveTo>
                    <a:pt x="259" y="55"/>
                  </a:moveTo>
                  <a:cubicBezTo>
                    <a:pt x="259" y="56"/>
                    <a:pt x="258" y="57"/>
                    <a:pt x="258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6"/>
                    <a:pt x="0" y="5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58" y="0"/>
                    <a:pt x="259" y="1"/>
                    <a:pt x="259" y="2"/>
                  </a:cubicBezTo>
                  <a:lnTo>
                    <a:pt x="259" y="55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6262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35" name="Freeform 10"/>
            <p:cNvSpPr>
              <a:spLocks/>
            </p:cNvSpPr>
            <p:nvPr/>
          </p:nvSpPr>
          <p:spPr bwMode="auto">
            <a:xfrm>
              <a:off x="3154363" y="2870201"/>
              <a:ext cx="214312" cy="138113"/>
            </a:xfrm>
            <a:custGeom>
              <a:avLst/>
              <a:gdLst>
                <a:gd name="T0" fmla="*/ 1177682906 w 39"/>
                <a:gd name="T1" fmla="*/ 732485058 h 25"/>
                <a:gd name="T2" fmla="*/ 1147486895 w 39"/>
                <a:gd name="T3" fmla="*/ 763008031 h 25"/>
                <a:gd name="T4" fmla="*/ 0 w 39"/>
                <a:gd name="T5" fmla="*/ 763008031 h 25"/>
                <a:gd name="T6" fmla="*/ 0 w 39"/>
                <a:gd name="T7" fmla="*/ 732485058 h 25"/>
                <a:gd name="T8" fmla="*/ 0 w 39"/>
                <a:gd name="T9" fmla="*/ 0 h 25"/>
                <a:gd name="T10" fmla="*/ 0 w 39"/>
                <a:gd name="T11" fmla="*/ 0 h 25"/>
                <a:gd name="T12" fmla="*/ 1147486895 w 39"/>
                <a:gd name="T13" fmla="*/ 0 h 25"/>
                <a:gd name="T14" fmla="*/ 1177682906 w 39"/>
                <a:gd name="T15" fmla="*/ 0 h 25"/>
                <a:gd name="T16" fmla="*/ 1177682906 w 39"/>
                <a:gd name="T17" fmla="*/ 732485058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9"/>
                <a:gd name="T28" fmla="*/ 0 h 25"/>
                <a:gd name="T29" fmla="*/ 39 w 39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9" h="25">
                  <a:moveTo>
                    <a:pt x="39" y="24"/>
                  </a:moveTo>
                  <a:cubicBezTo>
                    <a:pt x="39" y="24"/>
                    <a:pt x="39" y="25"/>
                    <a:pt x="3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39" y="24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6262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36" name="Freeform 11"/>
            <p:cNvSpPr>
              <a:spLocks/>
            </p:cNvSpPr>
            <p:nvPr/>
          </p:nvSpPr>
          <p:spPr bwMode="auto">
            <a:xfrm>
              <a:off x="3154363" y="3074988"/>
              <a:ext cx="214312" cy="136525"/>
            </a:xfrm>
            <a:custGeom>
              <a:avLst/>
              <a:gdLst>
                <a:gd name="T0" fmla="*/ 1177682906 w 39"/>
                <a:gd name="T1" fmla="*/ 715740504 h 25"/>
                <a:gd name="T2" fmla="*/ 1147486895 w 39"/>
                <a:gd name="T3" fmla="*/ 745563025 h 25"/>
                <a:gd name="T4" fmla="*/ 0 w 39"/>
                <a:gd name="T5" fmla="*/ 745563025 h 25"/>
                <a:gd name="T6" fmla="*/ 0 w 39"/>
                <a:gd name="T7" fmla="*/ 715740504 h 25"/>
                <a:gd name="T8" fmla="*/ 0 w 39"/>
                <a:gd name="T9" fmla="*/ 29822521 h 25"/>
                <a:gd name="T10" fmla="*/ 0 w 39"/>
                <a:gd name="T11" fmla="*/ 0 h 25"/>
                <a:gd name="T12" fmla="*/ 1147486895 w 39"/>
                <a:gd name="T13" fmla="*/ 0 h 25"/>
                <a:gd name="T14" fmla="*/ 1177682906 w 39"/>
                <a:gd name="T15" fmla="*/ 29822521 h 25"/>
                <a:gd name="T16" fmla="*/ 1177682906 w 39"/>
                <a:gd name="T17" fmla="*/ 715740504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9"/>
                <a:gd name="T28" fmla="*/ 0 h 25"/>
                <a:gd name="T29" fmla="*/ 39 w 39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9" h="25">
                  <a:moveTo>
                    <a:pt x="39" y="24"/>
                  </a:moveTo>
                  <a:cubicBezTo>
                    <a:pt x="39" y="24"/>
                    <a:pt x="39" y="25"/>
                    <a:pt x="3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4"/>
                    <a:pt x="0" y="2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1"/>
                  </a:cubicBezTo>
                  <a:lnTo>
                    <a:pt x="39" y="24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6262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37" name="Freeform 12"/>
            <p:cNvSpPr>
              <a:spLocks/>
            </p:cNvSpPr>
            <p:nvPr/>
          </p:nvSpPr>
          <p:spPr bwMode="auto">
            <a:xfrm>
              <a:off x="3462338" y="2870201"/>
              <a:ext cx="215900" cy="138113"/>
            </a:xfrm>
            <a:custGeom>
              <a:avLst/>
              <a:gdLst>
                <a:gd name="T0" fmla="*/ 1195200256 w 39"/>
                <a:gd name="T1" fmla="*/ 732485058 h 25"/>
                <a:gd name="T2" fmla="*/ 1164553528 w 39"/>
                <a:gd name="T3" fmla="*/ 763008031 h 25"/>
                <a:gd name="T4" fmla="*/ 0 w 39"/>
                <a:gd name="T5" fmla="*/ 763008031 h 25"/>
                <a:gd name="T6" fmla="*/ 0 w 39"/>
                <a:gd name="T7" fmla="*/ 732485058 h 25"/>
                <a:gd name="T8" fmla="*/ 0 w 39"/>
                <a:gd name="T9" fmla="*/ 0 h 25"/>
                <a:gd name="T10" fmla="*/ 0 w 39"/>
                <a:gd name="T11" fmla="*/ 0 h 25"/>
                <a:gd name="T12" fmla="*/ 1164553528 w 39"/>
                <a:gd name="T13" fmla="*/ 0 h 25"/>
                <a:gd name="T14" fmla="*/ 1195200256 w 39"/>
                <a:gd name="T15" fmla="*/ 0 h 25"/>
                <a:gd name="T16" fmla="*/ 1195200256 w 39"/>
                <a:gd name="T17" fmla="*/ 732485058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9"/>
                <a:gd name="T28" fmla="*/ 0 h 25"/>
                <a:gd name="T29" fmla="*/ 39 w 39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9" h="25">
                  <a:moveTo>
                    <a:pt x="39" y="24"/>
                  </a:moveTo>
                  <a:cubicBezTo>
                    <a:pt x="39" y="24"/>
                    <a:pt x="39" y="25"/>
                    <a:pt x="3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39" y="24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6262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38" name="Freeform 13"/>
            <p:cNvSpPr>
              <a:spLocks/>
            </p:cNvSpPr>
            <p:nvPr/>
          </p:nvSpPr>
          <p:spPr bwMode="auto">
            <a:xfrm>
              <a:off x="3462338" y="3074988"/>
              <a:ext cx="215900" cy="136525"/>
            </a:xfrm>
            <a:custGeom>
              <a:avLst/>
              <a:gdLst>
                <a:gd name="T0" fmla="*/ 1195200256 w 39"/>
                <a:gd name="T1" fmla="*/ 715740504 h 25"/>
                <a:gd name="T2" fmla="*/ 1164553528 w 39"/>
                <a:gd name="T3" fmla="*/ 745563025 h 25"/>
                <a:gd name="T4" fmla="*/ 0 w 39"/>
                <a:gd name="T5" fmla="*/ 745563025 h 25"/>
                <a:gd name="T6" fmla="*/ 0 w 39"/>
                <a:gd name="T7" fmla="*/ 715740504 h 25"/>
                <a:gd name="T8" fmla="*/ 0 w 39"/>
                <a:gd name="T9" fmla="*/ 29822521 h 25"/>
                <a:gd name="T10" fmla="*/ 0 w 39"/>
                <a:gd name="T11" fmla="*/ 0 h 25"/>
                <a:gd name="T12" fmla="*/ 1164553528 w 39"/>
                <a:gd name="T13" fmla="*/ 0 h 25"/>
                <a:gd name="T14" fmla="*/ 1195200256 w 39"/>
                <a:gd name="T15" fmla="*/ 29822521 h 25"/>
                <a:gd name="T16" fmla="*/ 1195200256 w 39"/>
                <a:gd name="T17" fmla="*/ 715740504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9"/>
                <a:gd name="T28" fmla="*/ 0 h 25"/>
                <a:gd name="T29" fmla="*/ 39 w 39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9" h="25">
                  <a:moveTo>
                    <a:pt x="39" y="24"/>
                  </a:moveTo>
                  <a:cubicBezTo>
                    <a:pt x="39" y="24"/>
                    <a:pt x="39" y="25"/>
                    <a:pt x="3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4"/>
                    <a:pt x="0" y="2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1"/>
                  </a:cubicBezTo>
                  <a:lnTo>
                    <a:pt x="39" y="24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6262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39" name="Freeform 14"/>
            <p:cNvSpPr>
              <a:spLocks/>
            </p:cNvSpPr>
            <p:nvPr/>
          </p:nvSpPr>
          <p:spPr bwMode="auto">
            <a:xfrm>
              <a:off x="3771900" y="2870201"/>
              <a:ext cx="214312" cy="138113"/>
            </a:xfrm>
            <a:custGeom>
              <a:avLst/>
              <a:gdLst>
                <a:gd name="T0" fmla="*/ 1177682906 w 39"/>
                <a:gd name="T1" fmla="*/ 732485058 h 25"/>
                <a:gd name="T2" fmla="*/ 1147486895 w 39"/>
                <a:gd name="T3" fmla="*/ 763008031 h 25"/>
                <a:gd name="T4" fmla="*/ 0 w 39"/>
                <a:gd name="T5" fmla="*/ 763008031 h 25"/>
                <a:gd name="T6" fmla="*/ 0 w 39"/>
                <a:gd name="T7" fmla="*/ 732485058 h 25"/>
                <a:gd name="T8" fmla="*/ 0 w 39"/>
                <a:gd name="T9" fmla="*/ 0 h 25"/>
                <a:gd name="T10" fmla="*/ 0 w 39"/>
                <a:gd name="T11" fmla="*/ 0 h 25"/>
                <a:gd name="T12" fmla="*/ 1147486895 w 39"/>
                <a:gd name="T13" fmla="*/ 0 h 25"/>
                <a:gd name="T14" fmla="*/ 1177682906 w 39"/>
                <a:gd name="T15" fmla="*/ 0 h 25"/>
                <a:gd name="T16" fmla="*/ 1177682906 w 39"/>
                <a:gd name="T17" fmla="*/ 732485058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9"/>
                <a:gd name="T28" fmla="*/ 0 h 25"/>
                <a:gd name="T29" fmla="*/ 39 w 39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9" h="25">
                  <a:moveTo>
                    <a:pt x="39" y="24"/>
                  </a:moveTo>
                  <a:cubicBezTo>
                    <a:pt x="39" y="24"/>
                    <a:pt x="39" y="25"/>
                    <a:pt x="3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39" y="24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6262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40" name="Freeform 15"/>
            <p:cNvSpPr>
              <a:spLocks/>
            </p:cNvSpPr>
            <p:nvPr/>
          </p:nvSpPr>
          <p:spPr bwMode="auto">
            <a:xfrm>
              <a:off x="3771900" y="3074988"/>
              <a:ext cx="214312" cy="136525"/>
            </a:xfrm>
            <a:custGeom>
              <a:avLst/>
              <a:gdLst>
                <a:gd name="T0" fmla="*/ 1177682906 w 39"/>
                <a:gd name="T1" fmla="*/ 715740504 h 25"/>
                <a:gd name="T2" fmla="*/ 1147486895 w 39"/>
                <a:gd name="T3" fmla="*/ 745563025 h 25"/>
                <a:gd name="T4" fmla="*/ 0 w 39"/>
                <a:gd name="T5" fmla="*/ 745563025 h 25"/>
                <a:gd name="T6" fmla="*/ 0 w 39"/>
                <a:gd name="T7" fmla="*/ 715740504 h 25"/>
                <a:gd name="T8" fmla="*/ 0 w 39"/>
                <a:gd name="T9" fmla="*/ 29822521 h 25"/>
                <a:gd name="T10" fmla="*/ 0 w 39"/>
                <a:gd name="T11" fmla="*/ 0 h 25"/>
                <a:gd name="T12" fmla="*/ 1147486895 w 39"/>
                <a:gd name="T13" fmla="*/ 0 h 25"/>
                <a:gd name="T14" fmla="*/ 1177682906 w 39"/>
                <a:gd name="T15" fmla="*/ 29822521 h 25"/>
                <a:gd name="T16" fmla="*/ 1177682906 w 39"/>
                <a:gd name="T17" fmla="*/ 715740504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9"/>
                <a:gd name="T28" fmla="*/ 0 h 25"/>
                <a:gd name="T29" fmla="*/ 39 w 39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9" h="25">
                  <a:moveTo>
                    <a:pt x="39" y="24"/>
                  </a:moveTo>
                  <a:cubicBezTo>
                    <a:pt x="39" y="24"/>
                    <a:pt x="39" y="25"/>
                    <a:pt x="3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4"/>
                    <a:pt x="0" y="2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1"/>
                  </a:cubicBezTo>
                  <a:lnTo>
                    <a:pt x="39" y="24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6262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41" name="Freeform 16"/>
            <p:cNvSpPr>
              <a:spLocks/>
            </p:cNvSpPr>
            <p:nvPr/>
          </p:nvSpPr>
          <p:spPr bwMode="auto">
            <a:xfrm>
              <a:off x="4057650" y="2870201"/>
              <a:ext cx="534987" cy="38100"/>
            </a:xfrm>
            <a:custGeom>
              <a:avLst/>
              <a:gdLst>
                <a:gd name="T0" fmla="*/ 2147483647 w 97"/>
                <a:gd name="T1" fmla="*/ 118496443 h 7"/>
                <a:gd name="T2" fmla="*/ 2147483647 w 97"/>
                <a:gd name="T3" fmla="*/ 207372857 h 7"/>
                <a:gd name="T4" fmla="*/ 91256648 w 97"/>
                <a:gd name="T5" fmla="*/ 207372857 h 7"/>
                <a:gd name="T6" fmla="*/ 0 w 97"/>
                <a:gd name="T7" fmla="*/ 118496443 h 7"/>
                <a:gd name="T8" fmla="*/ 0 w 97"/>
                <a:gd name="T9" fmla="*/ 88876414 h 7"/>
                <a:gd name="T10" fmla="*/ 91256648 w 97"/>
                <a:gd name="T11" fmla="*/ 0 h 7"/>
                <a:gd name="T12" fmla="*/ 2147483647 w 97"/>
                <a:gd name="T13" fmla="*/ 0 h 7"/>
                <a:gd name="T14" fmla="*/ 2147483647 w 97"/>
                <a:gd name="T15" fmla="*/ 88876414 h 7"/>
                <a:gd name="T16" fmla="*/ 2147483647 w 97"/>
                <a:gd name="T17" fmla="*/ 118496443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7"/>
                <a:gd name="T28" fmla="*/ 0 h 7"/>
                <a:gd name="T29" fmla="*/ 97 w 97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7" h="7">
                  <a:moveTo>
                    <a:pt x="97" y="4"/>
                  </a:moveTo>
                  <a:cubicBezTo>
                    <a:pt x="97" y="5"/>
                    <a:pt x="95" y="7"/>
                    <a:pt x="9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0" y="5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7" y="1"/>
                    <a:pt x="97" y="3"/>
                  </a:cubicBezTo>
                  <a:lnTo>
                    <a:pt x="97" y="4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6262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42" name="Freeform 17"/>
            <p:cNvSpPr>
              <a:spLocks/>
            </p:cNvSpPr>
            <p:nvPr/>
          </p:nvSpPr>
          <p:spPr bwMode="auto">
            <a:xfrm>
              <a:off x="4057650" y="2947988"/>
              <a:ext cx="534987" cy="33338"/>
            </a:xfrm>
            <a:custGeom>
              <a:avLst/>
              <a:gdLst>
                <a:gd name="T0" fmla="*/ 2147483647 w 97"/>
                <a:gd name="T1" fmla="*/ 123489508 h 6"/>
                <a:gd name="T2" fmla="*/ 2147483647 w 97"/>
                <a:gd name="T3" fmla="*/ 185237041 h 6"/>
                <a:gd name="T4" fmla="*/ 91256648 w 97"/>
                <a:gd name="T5" fmla="*/ 185237041 h 6"/>
                <a:gd name="T6" fmla="*/ 0 w 97"/>
                <a:gd name="T7" fmla="*/ 123489508 h 6"/>
                <a:gd name="T8" fmla="*/ 0 w 97"/>
                <a:gd name="T9" fmla="*/ 61747532 h 6"/>
                <a:gd name="T10" fmla="*/ 91256648 w 97"/>
                <a:gd name="T11" fmla="*/ 0 h 6"/>
                <a:gd name="T12" fmla="*/ 2147483647 w 97"/>
                <a:gd name="T13" fmla="*/ 0 h 6"/>
                <a:gd name="T14" fmla="*/ 2147483647 w 97"/>
                <a:gd name="T15" fmla="*/ 61747532 h 6"/>
                <a:gd name="T16" fmla="*/ 2147483647 w 97"/>
                <a:gd name="T17" fmla="*/ 123489508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7"/>
                <a:gd name="T28" fmla="*/ 0 h 6"/>
                <a:gd name="T29" fmla="*/ 97 w 97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7" h="6">
                  <a:moveTo>
                    <a:pt x="97" y="4"/>
                  </a:moveTo>
                  <a:cubicBezTo>
                    <a:pt x="97" y="5"/>
                    <a:pt x="95" y="6"/>
                    <a:pt x="9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7" y="1"/>
                    <a:pt x="97" y="2"/>
                  </a:cubicBezTo>
                  <a:lnTo>
                    <a:pt x="97" y="4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6262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43" name="Freeform 18"/>
            <p:cNvSpPr>
              <a:spLocks/>
            </p:cNvSpPr>
            <p:nvPr/>
          </p:nvSpPr>
          <p:spPr bwMode="auto">
            <a:xfrm>
              <a:off x="4057650" y="3019426"/>
              <a:ext cx="534987" cy="38100"/>
            </a:xfrm>
            <a:custGeom>
              <a:avLst/>
              <a:gdLst>
                <a:gd name="T0" fmla="*/ 2147483647 w 97"/>
                <a:gd name="T1" fmla="*/ 118496443 h 7"/>
                <a:gd name="T2" fmla="*/ 2147483647 w 97"/>
                <a:gd name="T3" fmla="*/ 207372857 h 7"/>
                <a:gd name="T4" fmla="*/ 91256648 w 97"/>
                <a:gd name="T5" fmla="*/ 207372857 h 7"/>
                <a:gd name="T6" fmla="*/ 0 w 97"/>
                <a:gd name="T7" fmla="*/ 118496443 h 7"/>
                <a:gd name="T8" fmla="*/ 0 w 97"/>
                <a:gd name="T9" fmla="*/ 88876414 h 7"/>
                <a:gd name="T10" fmla="*/ 91256648 w 97"/>
                <a:gd name="T11" fmla="*/ 0 h 7"/>
                <a:gd name="T12" fmla="*/ 2147483647 w 97"/>
                <a:gd name="T13" fmla="*/ 0 h 7"/>
                <a:gd name="T14" fmla="*/ 2147483647 w 97"/>
                <a:gd name="T15" fmla="*/ 88876414 h 7"/>
                <a:gd name="T16" fmla="*/ 2147483647 w 97"/>
                <a:gd name="T17" fmla="*/ 118496443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7"/>
                <a:gd name="T28" fmla="*/ 0 h 7"/>
                <a:gd name="T29" fmla="*/ 97 w 97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7" h="7">
                  <a:moveTo>
                    <a:pt x="97" y="4"/>
                  </a:moveTo>
                  <a:cubicBezTo>
                    <a:pt x="97" y="6"/>
                    <a:pt x="95" y="7"/>
                    <a:pt x="9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7" y="2"/>
                    <a:pt x="97" y="3"/>
                  </a:cubicBezTo>
                  <a:lnTo>
                    <a:pt x="97" y="4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6262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44" name="Freeform 19"/>
            <p:cNvSpPr>
              <a:spLocks/>
            </p:cNvSpPr>
            <p:nvPr/>
          </p:nvSpPr>
          <p:spPr bwMode="auto">
            <a:xfrm>
              <a:off x="4057650" y="3095626"/>
              <a:ext cx="534987" cy="39688"/>
            </a:xfrm>
            <a:custGeom>
              <a:avLst/>
              <a:gdLst>
                <a:gd name="T0" fmla="*/ 2147483647 w 97"/>
                <a:gd name="T1" fmla="*/ 128583450 h 7"/>
                <a:gd name="T2" fmla="*/ 2147483647 w 97"/>
                <a:gd name="T3" fmla="*/ 225019621 h 7"/>
                <a:gd name="T4" fmla="*/ 91256648 w 97"/>
                <a:gd name="T5" fmla="*/ 225019621 h 7"/>
                <a:gd name="T6" fmla="*/ 0 w 97"/>
                <a:gd name="T7" fmla="*/ 128583450 h 7"/>
                <a:gd name="T8" fmla="*/ 0 w 97"/>
                <a:gd name="T9" fmla="*/ 96436170 h 7"/>
                <a:gd name="T10" fmla="*/ 91256648 w 97"/>
                <a:gd name="T11" fmla="*/ 0 h 7"/>
                <a:gd name="T12" fmla="*/ 2147483647 w 97"/>
                <a:gd name="T13" fmla="*/ 0 h 7"/>
                <a:gd name="T14" fmla="*/ 2147483647 w 97"/>
                <a:gd name="T15" fmla="*/ 96436170 h 7"/>
                <a:gd name="T16" fmla="*/ 2147483647 w 97"/>
                <a:gd name="T17" fmla="*/ 12858345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7"/>
                <a:gd name="T28" fmla="*/ 0 h 7"/>
                <a:gd name="T29" fmla="*/ 97 w 97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7" h="7">
                  <a:moveTo>
                    <a:pt x="97" y="4"/>
                  </a:moveTo>
                  <a:cubicBezTo>
                    <a:pt x="97" y="6"/>
                    <a:pt x="95" y="7"/>
                    <a:pt x="9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7" y="1"/>
                    <a:pt x="97" y="3"/>
                  </a:cubicBezTo>
                  <a:lnTo>
                    <a:pt x="97" y="4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6262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45" name="Freeform 20"/>
            <p:cNvSpPr>
              <a:spLocks/>
            </p:cNvSpPr>
            <p:nvPr/>
          </p:nvSpPr>
          <p:spPr bwMode="auto">
            <a:xfrm>
              <a:off x="4057650" y="3173413"/>
              <a:ext cx="534987" cy="38100"/>
            </a:xfrm>
            <a:custGeom>
              <a:avLst/>
              <a:gdLst>
                <a:gd name="T0" fmla="*/ 2147483647 w 97"/>
                <a:gd name="T1" fmla="*/ 118496443 h 7"/>
                <a:gd name="T2" fmla="*/ 2147483647 w 97"/>
                <a:gd name="T3" fmla="*/ 207372857 h 7"/>
                <a:gd name="T4" fmla="*/ 91256648 w 97"/>
                <a:gd name="T5" fmla="*/ 207372857 h 7"/>
                <a:gd name="T6" fmla="*/ 0 w 97"/>
                <a:gd name="T7" fmla="*/ 118496443 h 7"/>
                <a:gd name="T8" fmla="*/ 0 w 97"/>
                <a:gd name="T9" fmla="*/ 88876414 h 7"/>
                <a:gd name="T10" fmla="*/ 91256648 w 97"/>
                <a:gd name="T11" fmla="*/ 0 h 7"/>
                <a:gd name="T12" fmla="*/ 2147483647 w 97"/>
                <a:gd name="T13" fmla="*/ 0 h 7"/>
                <a:gd name="T14" fmla="*/ 2147483647 w 97"/>
                <a:gd name="T15" fmla="*/ 88876414 h 7"/>
                <a:gd name="T16" fmla="*/ 2147483647 w 97"/>
                <a:gd name="T17" fmla="*/ 118496443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7"/>
                <a:gd name="T28" fmla="*/ 0 h 7"/>
                <a:gd name="T29" fmla="*/ 97 w 97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7" h="7">
                  <a:moveTo>
                    <a:pt x="97" y="4"/>
                  </a:moveTo>
                  <a:cubicBezTo>
                    <a:pt x="97" y="6"/>
                    <a:pt x="95" y="7"/>
                    <a:pt x="9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7" y="1"/>
                    <a:pt x="97" y="3"/>
                  </a:cubicBezTo>
                  <a:lnTo>
                    <a:pt x="97" y="4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6262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4" name="Rectangle 73"/>
          <p:cNvSpPr/>
          <p:nvPr/>
        </p:nvSpPr>
        <p:spPr>
          <a:xfrm>
            <a:off x="1068388" y="387350"/>
            <a:ext cx="892175" cy="40322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0"/>
                  <a:lumOff val="100000"/>
                </a:schemeClr>
              </a:gs>
              <a:gs pos="100000">
                <a:schemeClr val="bg1">
                  <a:alpha val="0"/>
                  <a:lumMod val="0"/>
                  <a:lumOff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prstClr val="white"/>
              </a:solidFill>
              <a:latin typeface="Helvetica LT Std" pitchFamily="34" charset="0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6556375" y="4492625"/>
            <a:ext cx="1117600" cy="171450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6" name="Oval 65"/>
          <p:cNvSpPr/>
          <p:nvPr/>
        </p:nvSpPr>
        <p:spPr>
          <a:xfrm>
            <a:off x="6011863" y="3548063"/>
            <a:ext cx="885825" cy="106362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778250" y="4821238"/>
            <a:ext cx="1649413" cy="212725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4" name="Group 49"/>
          <p:cNvGrpSpPr/>
          <p:nvPr/>
        </p:nvGrpSpPr>
        <p:grpSpPr>
          <a:xfrm>
            <a:off x="6665008" y="3766538"/>
            <a:ext cx="882402" cy="643456"/>
            <a:chOff x="4808537" y="1290638"/>
            <a:chExt cx="1565275" cy="1141413"/>
          </a:xfrm>
          <a:solidFill>
            <a:srgbClr val="323232"/>
          </a:solidFill>
        </p:grpSpPr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4808537" y="1290638"/>
              <a:ext cx="1565275" cy="1141413"/>
            </a:xfrm>
            <a:custGeom>
              <a:avLst/>
              <a:gdLst>
                <a:gd name="T0" fmla="*/ 305 w 313"/>
                <a:gd name="T1" fmla="*/ 0 h 228"/>
                <a:gd name="T2" fmla="*/ 8 w 313"/>
                <a:gd name="T3" fmla="*/ 0 h 228"/>
                <a:gd name="T4" fmla="*/ 0 w 313"/>
                <a:gd name="T5" fmla="*/ 8 h 228"/>
                <a:gd name="T6" fmla="*/ 0 w 313"/>
                <a:gd name="T7" fmla="*/ 27 h 228"/>
                <a:gd name="T8" fmla="*/ 0 w 313"/>
                <a:gd name="T9" fmla="*/ 220 h 228"/>
                <a:gd name="T10" fmla="*/ 8 w 313"/>
                <a:gd name="T11" fmla="*/ 228 h 228"/>
                <a:gd name="T12" fmla="*/ 305 w 313"/>
                <a:gd name="T13" fmla="*/ 228 h 228"/>
                <a:gd name="T14" fmla="*/ 313 w 313"/>
                <a:gd name="T15" fmla="*/ 220 h 228"/>
                <a:gd name="T16" fmla="*/ 313 w 313"/>
                <a:gd name="T17" fmla="*/ 27 h 228"/>
                <a:gd name="T18" fmla="*/ 313 w 313"/>
                <a:gd name="T19" fmla="*/ 8 h 228"/>
                <a:gd name="T20" fmla="*/ 305 w 313"/>
                <a:gd name="T21" fmla="*/ 0 h 228"/>
                <a:gd name="T22" fmla="*/ 293 w 313"/>
                <a:gd name="T23" fmla="*/ 7 h 228"/>
                <a:gd name="T24" fmla="*/ 299 w 313"/>
                <a:gd name="T25" fmla="*/ 13 h 228"/>
                <a:gd name="T26" fmla="*/ 293 w 313"/>
                <a:gd name="T27" fmla="*/ 19 h 228"/>
                <a:gd name="T28" fmla="*/ 287 w 313"/>
                <a:gd name="T29" fmla="*/ 13 h 228"/>
                <a:gd name="T30" fmla="*/ 293 w 313"/>
                <a:gd name="T31" fmla="*/ 7 h 228"/>
                <a:gd name="T32" fmla="*/ 277 w 313"/>
                <a:gd name="T33" fmla="*/ 7 h 228"/>
                <a:gd name="T34" fmla="*/ 283 w 313"/>
                <a:gd name="T35" fmla="*/ 13 h 228"/>
                <a:gd name="T36" fmla="*/ 277 w 313"/>
                <a:gd name="T37" fmla="*/ 19 h 228"/>
                <a:gd name="T38" fmla="*/ 271 w 313"/>
                <a:gd name="T39" fmla="*/ 13 h 228"/>
                <a:gd name="T40" fmla="*/ 277 w 313"/>
                <a:gd name="T41" fmla="*/ 7 h 228"/>
                <a:gd name="T42" fmla="*/ 261 w 313"/>
                <a:gd name="T43" fmla="*/ 7 h 228"/>
                <a:gd name="T44" fmla="*/ 267 w 313"/>
                <a:gd name="T45" fmla="*/ 13 h 228"/>
                <a:gd name="T46" fmla="*/ 261 w 313"/>
                <a:gd name="T47" fmla="*/ 19 h 228"/>
                <a:gd name="T48" fmla="*/ 255 w 313"/>
                <a:gd name="T49" fmla="*/ 13 h 228"/>
                <a:gd name="T50" fmla="*/ 261 w 313"/>
                <a:gd name="T51" fmla="*/ 7 h 228"/>
                <a:gd name="T52" fmla="*/ 305 w 313"/>
                <a:gd name="T53" fmla="*/ 220 h 228"/>
                <a:gd name="T54" fmla="*/ 8 w 313"/>
                <a:gd name="T55" fmla="*/ 220 h 228"/>
                <a:gd name="T56" fmla="*/ 8 w 313"/>
                <a:gd name="T57" fmla="*/ 27 h 228"/>
                <a:gd name="T58" fmla="*/ 305 w 313"/>
                <a:gd name="T59" fmla="*/ 27 h 228"/>
                <a:gd name="T60" fmla="*/ 305 w 313"/>
                <a:gd name="T61" fmla="*/ 2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3" h="228">
                  <a:moveTo>
                    <a:pt x="30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4"/>
                    <a:pt x="3" y="228"/>
                    <a:pt x="8" y="228"/>
                  </a:cubicBezTo>
                  <a:cubicBezTo>
                    <a:pt x="305" y="228"/>
                    <a:pt x="305" y="228"/>
                    <a:pt x="305" y="228"/>
                  </a:cubicBezTo>
                  <a:cubicBezTo>
                    <a:pt x="310" y="228"/>
                    <a:pt x="313" y="224"/>
                    <a:pt x="313" y="220"/>
                  </a:cubicBezTo>
                  <a:cubicBezTo>
                    <a:pt x="313" y="27"/>
                    <a:pt x="313" y="27"/>
                    <a:pt x="313" y="27"/>
                  </a:cubicBezTo>
                  <a:cubicBezTo>
                    <a:pt x="313" y="8"/>
                    <a:pt x="313" y="8"/>
                    <a:pt x="313" y="8"/>
                  </a:cubicBezTo>
                  <a:cubicBezTo>
                    <a:pt x="313" y="3"/>
                    <a:pt x="310" y="0"/>
                    <a:pt x="305" y="0"/>
                  </a:cubicBezTo>
                  <a:close/>
                  <a:moveTo>
                    <a:pt x="293" y="7"/>
                  </a:moveTo>
                  <a:cubicBezTo>
                    <a:pt x="296" y="7"/>
                    <a:pt x="299" y="10"/>
                    <a:pt x="299" y="13"/>
                  </a:cubicBezTo>
                  <a:cubicBezTo>
                    <a:pt x="299" y="17"/>
                    <a:pt x="296" y="19"/>
                    <a:pt x="293" y="19"/>
                  </a:cubicBezTo>
                  <a:cubicBezTo>
                    <a:pt x="290" y="19"/>
                    <a:pt x="287" y="17"/>
                    <a:pt x="287" y="13"/>
                  </a:cubicBezTo>
                  <a:cubicBezTo>
                    <a:pt x="287" y="10"/>
                    <a:pt x="290" y="7"/>
                    <a:pt x="293" y="7"/>
                  </a:cubicBezTo>
                  <a:close/>
                  <a:moveTo>
                    <a:pt x="277" y="7"/>
                  </a:moveTo>
                  <a:cubicBezTo>
                    <a:pt x="280" y="7"/>
                    <a:pt x="283" y="10"/>
                    <a:pt x="283" y="13"/>
                  </a:cubicBezTo>
                  <a:cubicBezTo>
                    <a:pt x="283" y="17"/>
                    <a:pt x="280" y="19"/>
                    <a:pt x="277" y="19"/>
                  </a:cubicBezTo>
                  <a:cubicBezTo>
                    <a:pt x="274" y="19"/>
                    <a:pt x="271" y="17"/>
                    <a:pt x="271" y="13"/>
                  </a:cubicBezTo>
                  <a:cubicBezTo>
                    <a:pt x="271" y="10"/>
                    <a:pt x="274" y="7"/>
                    <a:pt x="277" y="7"/>
                  </a:cubicBezTo>
                  <a:close/>
                  <a:moveTo>
                    <a:pt x="261" y="7"/>
                  </a:moveTo>
                  <a:cubicBezTo>
                    <a:pt x="264" y="7"/>
                    <a:pt x="267" y="10"/>
                    <a:pt x="267" y="13"/>
                  </a:cubicBezTo>
                  <a:cubicBezTo>
                    <a:pt x="267" y="17"/>
                    <a:pt x="264" y="19"/>
                    <a:pt x="261" y="19"/>
                  </a:cubicBezTo>
                  <a:cubicBezTo>
                    <a:pt x="258" y="19"/>
                    <a:pt x="255" y="17"/>
                    <a:pt x="255" y="13"/>
                  </a:cubicBezTo>
                  <a:cubicBezTo>
                    <a:pt x="255" y="10"/>
                    <a:pt x="258" y="7"/>
                    <a:pt x="261" y="7"/>
                  </a:cubicBezTo>
                  <a:close/>
                  <a:moveTo>
                    <a:pt x="305" y="220"/>
                  </a:moveTo>
                  <a:cubicBezTo>
                    <a:pt x="8" y="220"/>
                    <a:pt x="8" y="220"/>
                    <a:pt x="8" y="220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305" y="27"/>
                    <a:pt x="305" y="27"/>
                    <a:pt x="305" y="27"/>
                  </a:cubicBezTo>
                  <a:lnTo>
                    <a:pt x="305" y="2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62626"/>
                </a:gs>
                <a:gs pos="100000">
                  <a:srgbClr val="4D4D4D"/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Freeform 29"/>
            <p:cNvSpPr>
              <a:spLocks noEditPoints="1"/>
            </p:cNvSpPr>
            <p:nvPr/>
          </p:nvSpPr>
          <p:spPr bwMode="auto">
            <a:xfrm>
              <a:off x="5003800" y="1700213"/>
              <a:ext cx="469900" cy="385763"/>
            </a:xfrm>
            <a:custGeom>
              <a:avLst/>
              <a:gdLst>
                <a:gd name="T0" fmla="*/ 0 w 296"/>
                <a:gd name="T1" fmla="*/ 243 h 243"/>
                <a:gd name="T2" fmla="*/ 0 w 296"/>
                <a:gd name="T3" fmla="*/ 149 h 243"/>
                <a:gd name="T4" fmla="*/ 88 w 296"/>
                <a:gd name="T5" fmla="*/ 0 h 243"/>
                <a:gd name="T6" fmla="*/ 126 w 296"/>
                <a:gd name="T7" fmla="*/ 0 h 243"/>
                <a:gd name="T8" fmla="*/ 66 w 296"/>
                <a:gd name="T9" fmla="*/ 136 h 243"/>
                <a:gd name="T10" fmla="*/ 110 w 296"/>
                <a:gd name="T11" fmla="*/ 136 h 243"/>
                <a:gd name="T12" fmla="*/ 110 w 296"/>
                <a:gd name="T13" fmla="*/ 243 h 243"/>
                <a:gd name="T14" fmla="*/ 0 w 296"/>
                <a:gd name="T15" fmla="*/ 243 h 243"/>
                <a:gd name="T16" fmla="*/ 167 w 296"/>
                <a:gd name="T17" fmla="*/ 243 h 243"/>
                <a:gd name="T18" fmla="*/ 167 w 296"/>
                <a:gd name="T19" fmla="*/ 149 h 243"/>
                <a:gd name="T20" fmla="*/ 255 w 296"/>
                <a:gd name="T21" fmla="*/ 0 h 243"/>
                <a:gd name="T22" fmla="*/ 296 w 296"/>
                <a:gd name="T23" fmla="*/ 0 h 243"/>
                <a:gd name="T24" fmla="*/ 233 w 296"/>
                <a:gd name="T25" fmla="*/ 136 h 243"/>
                <a:gd name="T26" fmla="*/ 277 w 296"/>
                <a:gd name="T27" fmla="*/ 136 h 243"/>
                <a:gd name="T28" fmla="*/ 277 w 296"/>
                <a:gd name="T29" fmla="*/ 243 h 243"/>
                <a:gd name="T30" fmla="*/ 167 w 296"/>
                <a:gd name="T31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6" h="243">
                  <a:moveTo>
                    <a:pt x="0" y="243"/>
                  </a:moveTo>
                  <a:lnTo>
                    <a:pt x="0" y="149"/>
                  </a:lnTo>
                  <a:lnTo>
                    <a:pt x="88" y="0"/>
                  </a:lnTo>
                  <a:lnTo>
                    <a:pt x="126" y="0"/>
                  </a:lnTo>
                  <a:lnTo>
                    <a:pt x="66" y="136"/>
                  </a:lnTo>
                  <a:lnTo>
                    <a:pt x="110" y="136"/>
                  </a:lnTo>
                  <a:lnTo>
                    <a:pt x="110" y="243"/>
                  </a:lnTo>
                  <a:lnTo>
                    <a:pt x="0" y="243"/>
                  </a:lnTo>
                  <a:close/>
                  <a:moveTo>
                    <a:pt x="167" y="243"/>
                  </a:moveTo>
                  <a:lnTo>
                    <a:pt x="167" y="149"/>
                  </a:lnTo>
                  <a:lnTo>
                    <a:pt x="255" y="0"/>
                  </a:lnTo>
                  <a:lnTo>
                    <a:pt x="296" y="0"/>
                  </a:lnTo>
                  <a:lnTo>
                    <a:pt x="233" y="136"/>
                  </a:lnTo>
                  <a:lnTo>
                    <a:pt x="277" y="136"/>
                  </a:lnTo>
                  <a:lnTo>
                    <a:pt x="277" y="243"/>
                  </a:lnTo>
                  <a:lnTo>
                    <a:pt x="167" y="24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62626"/>
                </a:gs>
                <a:gs pos="100000">
                  <a:srgbClr val="4D4D4D"/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Freeform 30"/>
            <p:cNvSpPr>
              <a:spLocks noEditPoints="1"/>
            </p:cNvSpPr>
            <p:nvPr/>
          </p:nvSpPr>
          <p:spPr bwMode="auto">
            <a:xfrm>
              <a:off x="5718175" y="1700213"/>
              <a:ext cx="471488" cy="385763"/>
            </a:xfrm>
            <a:custGeom>
              <a:avLst/>
              <a:gdLst>
                <a:gd name="T0" fmla="*/ 130 w 297"/>
                <a:gd name="T1" fmla="*/ 0 h 243"/>
                <a:gd name="T2" fmla="*/ 130 w 297"/>
                <a:gd name="T3" fmla="*/ 95 h 243"/>
                <a:gd name="T4" fmla="*/ 41 w 297"/>
                <a:gd name="T5" fmla="*/ 243 h 243"/>
                <a:gd name="T6" fmla="*/ 0 w 297"/>
                <a:gd name="T7" fmla="*/ 243 h 243"/>
                <a:gd name="T8" fmla="*/ 63 w 297"/>
                <a:gd name="T9" fmla="*/ 111 h 243"/>
                <a:gd name="T10" fmla="*/ 19 w 297"/>
                <a:gd name="T11" fmla="*/ 111 h 243"/>
                <a:gd name="T12" fmla="*/ 19 w 297"/>
                <a:gd name="T13" fmla="*/ 0 h 243"/>
                <a:gd name="T14" fmla="*/ 130 w 297"/>
                <a:gd name="T15" fmla="*/ 0 h 243"/>
                <a:gd name="T16" fmla="*/ 297 w 297"/>
                <a:gd name="T17" fmla="*/ 0 h 243"/>
                <a:gd name="T18" fmla="*/ 297 w 297"/>
                <a:gd name="T19" fmla="*/ 95 h 243"/>
                <a:gd name="T20" fmla="*/ 208 w 297"/>
                <a:gd name="T21" fmla="*/ 243 h 243"/>
                <a:gd name="T22" fmla="*/ 171 w 297"/>
                <a:gd name="T23" fmla="*/ 243 h 243"/>
                <a:gd name="T24" fmla="*/ 234 w 297"/>
                <a:gd name="T25" fmla="*/ 111 h 243"/>
                <a:gd name="T26" fmla="*/ 186 w 297"/>
                <a:gd name="T27" fmla="*/ 111 h 243"/>
                <a:gd name="T28" fmla="*/ 186 w 297"/>
                <a:gd name="T29" fmla="*/ 0 h 243"/>
                <a:gd name="T30" fmla="*/ 297 w 297"/>
                <a:gd name="T3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7" h="243">
                  <a:moveTo>
                    <a:pt x="130" y="0"/>
                  </a:moveTo>
                  <a:lnTo>
                    <a:pt x="130" y="95"/>
                  </a:lnTo>
                  <a:lnTo>
                    <a:pt x="41" y="243"/>
                  </a:lnTo>
                  <a:lnTo>
                    <a:pt x="0" y="243"/>
                  </a:lnTo>
                  <a:lnTo>
                    <a:pt x="63" y="111"/>
                  </a:lnTo>
                  <a:lnTo>
                    <a:pt x="19" y="111"/>
                  </a:lnTo>
                  <a:lnTo>
                    <a:pt x="19" y="0"/>
                  </a:lnTo>
                  <a:lnTo>
                    <a:pt x="130" y="0"/>
                  </a:lnTo>
                  <a:close/>
                  <a:moveTo>
                    <a:pt x="297" y="0"/>
                  </a:moveTo>
                  <a:lnTo>
                    <a:pt x="297" y="95"/>
                  </a:lnTo>
                  <a:lnTo>
                    <a:pt x="208" y="243"/>
                  </a:lnTo>
                  <a:lnTo>
                    <a:pt x="171" y="243"/>
                  </a:lnTo>
                  <a:lnTo>
                    <a:pt x="234" y="111"/>
                  </a:lnTo>
                  <a:lnTo>
                    <a:pt x="186" y="111"/>
                  </a:lnTo>
                  <a:lnTo>
                    <a:pt x="186" y="0"/>
                  </a:lnTo>
                  <a:lnTo>
                    <a:pt x="29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62626"/>
                </a:gs>
                <a:gs pos="100000">
                  <a:srgbClr val="4D4D4D"/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" name="Group 48"/>
          <p:cNvGrpSpPr/>
          <p:nvPr/>
        </p:nvGrpSpPr>
        <p:grpSpPr>
          <a:xfrm>
            <a:off x="6141673" y="3083297"/>
            <a:ext cx="587044" cy="426348"/>
            <a:chOff x="7124700" y="1325563"/>
            <a:chExt cx="1571626" cy="1141412"/>
          </a:xfrm>
          <a:solidFill>
            <a:srgbClr val="323232"/>
          </a:solidFill>
        </p:grpSpPr>
        <p:sp>
          <p:nvSpPr>
            <p:cNvPr id="42" name="Freeform 31"/>
            <p:cNvSpPr>
              <a:spLocks/>
            </p:cNvSpPr>
            <p:nvPr/>
          </p:nvSpPr>
          <p:spPr bwMode="auto">
            <a:xfrm>
              <a:off x="8075613" y="1404938"/>
              <a:ext cx="620713" cy="1011238"/>
            </a:xfrm>
            <a:custGeom>
              <a:avLst/>
              <a:gdLst>
                <a:gd name="T0" fmla="*/ 0 w 391"/>
                <a:gd name="T1" fmla="*/ 297 h 637"/>
                <a:gd name="T2" fmla="*/ 391 w 391"/>
                <a:gd name="T3" fmla="*/ 637 h 637"/>
                <a:gd name="T4" fmla="*/ 391 w 391"/>
                <a:gd name="T5" fmla="*/ 35 h 637"/>
                <a:gd name="T6" fmla="*/ 391 w 391"/>
                <a:gd name="T7" fmla="*/ 0 h 637"/>
                <a:gd name="T8" fmla="*/ 0 w 391"/>
                <a:gd name="T9" fmla="*/ 297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637">
                  <a:moveTo>
                    <a:pt x="0" y="297"/>
                  </a:moveTo>
                  <a:lnTo>
                    <a:pt x="391" y="637"/>
                  </a:lnTo>
                  <a:lnTo>
                    <a:pt x="391" y="35"/>
                  </a:lnTo>
                  <a:lnTo>
                    <a:pt x="391" y="0"/>
                  </a:lnTo>
                  <a:lnTo>
                    <a:pt x="0" y="29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62626"/>
                </a:gs>
                <a:gs pos="100000">
                  <a:srgbClr val="4D4D4D"/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Freeform 32"/>
            <p:cNvSpPr>
              <a:spLocks/>
            </p:cNvSpPr>
            <p:nvPr/>
          </p:nvSpPr>
          <p:spPr bwMode="auto">
            <a:xfrm>
              <a:off x="7129463" y="1325563"/>
              <a:ext cx="1562100" cy="625475"/>
            </a:xfrm>
            <a:custGeom>
              <a:avLst/>
              <a:gdLst>
                <a:gd name="T0" fmla="*/ 71 w 312"/>
                <a:gd name="T1" fmla="*/ 59 h 125"/>
                <a:gd name="T2" fmla="*/ 100 w 312"/>
                <a:gd name="T3" fmla="*/ 81 h 125"/>
                <a:gd name="T4" fmla="*/ 156 w 312"/>
                <a:gd name="T5" fmla="*/ 125 h 125"/>
                <a:gd name="T6" fmla="*/ 158 w 312"/>
                <a:gd name="T7" fmla="*/ 123 h 125"/>
                <a:gd name="T8" fmla="*/ 312 w 312"/>
                <a:gd name="T9" fmla="*/ 6 h 125"/>
                <a:gd name="T10" fmla="*/ 305 w 312"/>
                <a:gd name="T11" fmla="*/ 0 h 125"/>
                <a:gd name="T12" fmla="*/ 158 w 312"/>
                <a:gd name="T13" fmla="*/ 0 h 125"/>
                <a:gd name="T14" fmla="*/ 100 w 312"/>
                <a:gd name="T15" fmla="*/ 0 h 125"/>
                <a:gd name="T16" fmla="*/ 71 w 312"/>
                <a:gd name="T17" fmla="*/ 0 h 125"/>
                <a:gd name="T18" fmla="*/ 68 w 312"/>
                <a:gd name="T19" fmla="*/ 0 h 125"/>
                <a:gd name="T20" fmla="*/ 7 w 312"/>
                <a:gd name="T21" fmla="*/ 0 h 125"/>
                <a:gd name="T22" fmla="*/ 0 w 312"/>
                <a:gd name="T23" fmla="*/ 4 h 125"/>
                <a:gd name="T24" fmla="*/ 68 w 312"/>
                <a:gd name="T25" fmla="*/ 57 h 125"/>
                <a:gd name="T26" fmla="*/ 71 w 312"/>
                <a:gd name="T27" fmla="*/ 5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2" h="125">
                  <a:moveTo>
                    <a:pt x="71" y="59"/>
                  </a:moveTo>
                  <a:cubicBezTo>
                    <a:pt x="100" y="81"/>
                    <a:pt x="100" y="81"/>
                    <a:pt x="100" y="81"/>
                  </a:cubicBezTo>
                  <a:cubicBezTo>
                    <a:pt x="156" y="125"/>
                    <a:pt x="156" y="125"/>
                    <a:pt x="156" y="125"/>
                  </a:cubicBezTo>
                  <a:cubicBezTo>
                    <a:pt x="158" y="123"/>
                    <a:pt x="158" y="123"/>
                    <a:pt x="158" y="123"/>
                  </a:cubicBezTo>
                  <a:cubicBezTo>
                    <a:pt x="312" y="6"/>
                    <a:pt x="312" y="6"/>
                    <a:pt x="312" y="6"/>
                  </a:cubicBezTo>
                  <a:cubicBezTo>
                    <a:pt x="312" y="3"/>
                    <a:pt x="308" y="0"/>
                    <a:pt x="3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2"/>
                    <a:pt x="0" y="4"/>
                  </a:cubicBezTo>
                  <a:cubicBezTo>
                    <a:pt x="68" y="57"/>
                    <a:pt x="68" y="57"/>
                    <a:pt x="68" y="57"/>
                  </a:cubicBezTo>
                  <a:lnTo>
                    <a:pt x="71" y="5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62626"/>
                </a:gs>
                <a:gs pos="100000">
                  <a:srgbClr val="4D4D4D"/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Freeform 33"/>
            <p:cNvSpPr>
              <a:spLocks/>
            </p:cNvSpPr>
            <p:nvPr/>
          </p:nvSpPr>
          <p:spPr bwMode="auto">
            <a:xfrm>
              <a:off x="7124700" y="1390650"/>
              <a:ext cx="625475" cy="1041400"/>
            </a:xfrm>
            <a:custGeom>
              <a:avLst/>
              <a:gdLst>
                <a:gd name="T0" fmla="*/ 72 w 125"/>
                <a:gd name="T1" fmla="*/ 144 h 208"/>
                <a:gd name="T2" fmla="*/ 101 w 125"/>
                <a:gd name="T3" fmla="*/ 118 h 208"/>
                <a:gd name="T4" fmla="*/ 125 w 125"/>
                <a:gd name="T5" fmla="*/ 97 h 208"/>
                <a:gd name="T6" fmla="*/ 101 w 125"/>
                <a:gd name="T7" fmla="*/ 78 h 208"/>
                <a:gd name="T8" fmla="*/ 72 w 125"/>
                <a:gd name="T9" fmla="*/ 56 h 208"/>
                <a:gd name="T10" fmla="*/ 69 w 125"/>
                <a:gd name="T11" fmla="*/ 54 h 208"/>
                <a:gd name="T12" fmla="*/ 0 w 125"/>
                <a:gd name="T13" fmla="*/ 0 h 208"/>
                <a:gd name="T14" fmla="*/ 0 w 125"/>
                <a:gd name="T15" fmla="*/ 14 h 208"/>
                <a:gd name="T16" fmla="*/ 0 w 125"/>
                <a:gd name="T17" fmla="*/ 207 h 208"/>
                <a:gd name="T18" fmla="*/ 0 w 125"/>
                <a:gd name="T19" fmla="*/ 208 h 208"/>
                <a:gd name="T20" fmla="*/ 69 w 125"/>
                <a:gd name="T21" fmla="*/ 146 h 208"/>
                <a:gd name="T22" fmla="*/ 72 w 125"/>
                <a:gd name="T23" fmla="*/ 14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5" h="208">
                  <a:moveTo>
                    <a:pt x="72" y="144"/>
                  </a:moveTo>
                  <a:cubicBezTo>
                    <a:pt x="101" y="118"/>
                    <a:pt x="101" y="118"/>
                    <a:pt x="101" y="118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07"/>
                    <a:pt x="0" y="208"/>
                    <a:pt x="0" y="208"/>
                  </a:cubicBezTo>
                  <a:cubicBezTo>
                    <a:pt x="69" y="146"/>
                    <a:pt x="69" y="146"/>
                    <a:pt x="69" y="146"/>
                  </a:cubicBezTo>
                  <a:lnTo>
                    <a:pt x="72" y="14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62626"/>
                </a:gs>
                <a:gs pos="100000">
                  <a:srgbClr val="4D4D4D"/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Freeform 34"/>
            <p:cNvSpPr>
              <a:spLocks/>
            </p:cNvSpPr>
            <p:nvPr/>
          </p:nvSpPr>
          <p:spPr bwMode="auto">
            <a:xfrm>
              <a:off x="7150100" y="1901825"/>
              <a:ext cx="1530350" cy="565150"/>
            </a:xfrm>
            <a:custGeom>
              <a:avLst/>
              <a:gdLst>
                <a:gd name="T0" fmla="*/ 154 w 306"/>
                <a:gd name="T1" fmla="*/ 18 h 113"/>
                <a:gd name="T2" fmla="*/ 152 w 306"/>
                <a:gd name="T3" fmla="*/ 20 h 113"/>
                <a:gd name="T4" fmla="*/ 126 w 306"/>
                <a:gd name="T5" fmla="*/ 0 h 113"/>
                <a:gd name="T6" fmla="*/ 96 w 306"/>
                <a:gd name="T7" fmla="*/ 27 h 113"/>
                <a:gd name="T8" fmla="*/ 67 w 306"/>
                <a:gd name="T9" fmla="*/ 52 h 113"/>
                <a:gd name="T10" fmla="*/ 64 w 306"/>
                <a:gd name="T11" fmla="*/ 55 h 113"/>
                <a:gd name="T12" fmla="*/ 0 w 306"/>
                <a:gd name="T13" fmla="*/ 112 h 113"/>
                <a:gd name="T14" fmla="*/ 3 w 306"/>
                <a:gd name="T15" fmla="*/ 113 h 113"/>
                <a:gd name="T16" fmla="*/ 64 w 306"/>
                <a:gd name="T17" fmla="*/ 113 h 113"/>
                <a:gd name="T18" fmla="*/ 67 w 306"/>
                <a:gd name="T19" fmla="*/ 113 h 113"/>
                <a:gd name="T20" fmla="*/ 96 w 306"/>
                <a:gd name="T21" fmla="*/ 113 h 113"/>
                <a:gd name="T22" fmla="*/ 154 w 306"/>
                <a:gd name="T23" fmla="*/ 113 h 113"/>
                <a:gd name="T24" fmla="*/ 301 w 306"/>
                <a:gd name="T25" fmla="*/ 113 h 113"/>
                <a:gd name="T26" fmla="*/ 306 w 306"/>
                <a:gd name="T27" fmla="*/ 111 h 113"/>
                <a:gd name="T28" fmla="*/ 178 w 306"/>
                <a:gd name="T29" fmla="*/ 0 h 113"/>
                <a:gd name="T30" fmla="*/ 154 w 306"/>
                <a:gd name="T31" fmla="*/ 1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6" h="113">
                  <a:moveTo>
                    <a:pt x="154" y="18"/>
                  </a:moveTo>
                  <a:cubicBezTo>
                    <a:pt x="152" y="20"/>
                    <a:pt x="152" y="20"/>
                    <a:pt x="152" y="2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" y="113"/>
                    <a:pt x="2" y="113"/>
                    <a:pt x="3" y="113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96" y="113"/>
                    <a:pt x="96" y="113"/>
                    <a:pt x="96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301" y="113"/>
                    <a:pt x="301" y="113"/>
                    <a:pt x="301" y="113"/>
                  </a:cubicBezTo>
                  <a:cubicBezTo>
                    <a:pt x="303" y="113"/>
                    <a:pt x="304" y="112"/>
                    <a:pt x="306" y="111"/>
                  </a:cubicBezTo>
                  <a:cubicBezTo>
                    <a:pt x="178" y="0"/>
                    <a:pt x="178" y="0"/>
                    <a:pt x="178" y="0"/>
                  </a:cubicBezTo>
                  <a:lnTo>
                    <a:pt x="154" y="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62626"/>
                </a:gs>
                <a:gs pos="100000">
                  <a:srgbClr val="4D4D4D"/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0" name="TextBox 89"/>
          <p:cNvSpPr txBox="1">
            <a:spLocks noChangeArrowheads="1"/>
          </p:cNvSpPr>
          <p:nvPr/>
        </p:nvSpPr>
        <p:spPr bwMode="auto">
          <a:xfrm>
            <a:off x="6645275" y="3492500"/>
            <a:ext cx="1389063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defTabSz="914400">
              <a:lnSpc>
                <a:spcPct val="95000"/>
              </a:lnSpc>
            </a:pPr>
            <a:r>
              <a:rPr lang="en-US" sz="1300">
                <a:solidFill>
                  <a:srgbClr val="555555"/>
                </a:solidFill>
                <a:latin typeface="Helvetica LT Std" charset="0"/>
              </a:rPr>
              <a:t>Blogs</a:t>
            </a:r>
          </a:p>
        </p:txBody>
      </p:sp>
      <p:sp>
        <p:nvSpPr>
          <p:cNvPr id="91" name="TextBox 90"/>
          <p:cNvSpPr txBox="1">
            <a:spLocks noChangeArrowheads="1"/>
          </p:cNvSpPr>
          <p:nvPr/>
        </p:nvSpPr>
        <p:spPr bwMode="auto">
          <a:xfrm>
            <a:off x="5830888" y="2824163"/>
            <a:ext cx="139065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defTabSz="914400">
              <a:lnSpc>
                <a:spcPct val="95000"/>
              </a:lnSpc>
            </a:pPr>
            <a:r>
              <a:rPr lang="en-US" sz="1300">
                <a:solidFill>
                  <a:srgbClr val="555555"/>
                </a:solidFill>
                <a:latin typeface="Helvetica LT Std" charset="0"/>
              </a:rPr>
              <a:t>Email</a:t>
            </a:r>
          </a:p>
        </p:txBody>
      </p:sp>
      <p:sp>
        <p:nvSpPr>
          <p:cNvPr id="94" name="TextBox 93"/>
          <p:cNvSpPr txBox="1">
            <a:spLocks noChangeArrowheads="1"/>
          </p:cNvSpPr>
          <p:nvPr/>
        </p:nvSpPr>
        <p:spPr bwMode="auto">
          <a:xfrm>
            <a:off x="1039813" y="3136900"/>
            <a:ext cx="1389062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defTabSz="914400">
              <a:lnSpc>
                <a:spcPct val="95000"/>
              </a:lnSpc>
            </a:pPr>
            <a:r>
              <a:rPr lang="en-US" sz="1300">
                <a:solidFill>
                  <a:srgbClr val="555555"/>
                </a:solidFill>
                <a:latin typeface="Helvetica LT Std" charset="0"/>
              </a:rPr>
              <a:t>Home Page</a:t>
            </a:r>
          </a:p>
        </p:txBody>
      </p:sp>
      <p:grpSp>
        <p:nvGrpSpPr>
          <p:cNvPr id="8" name="Group 17"/>
          <p:cNvGrpSpPr>
            <a:grpSpLocks/>
          </p:cNvGrpSpPr>
          <p:nvPr/>
        </p:nvGrpSpPr>
        <p:grpSpPr bwMode="auto">
          <a:xfrm>
            <a:off x="3938588" y="3449638"/>
            <a:ext cx="1287462" cy="1285875"/>
            <a:chOff x="3938907" y="2995124"/>
            <a:chExt cx="1286911" cy="1286912"/>
          </a:xfrm>
        </p:grpSpPr>
        <p:grpSp>
          <p:nvGrpSpPr>
            <p:cNvPr id="10" name="Group 13"/>
            <p:cNvGrpSpPr>
              <a:grpSpLocks/>
            </p:cNvGrpSpPr>
            <p:nvPr/>
          </p:nvGrpSpPr>
          <p:grpSpPr bwMode="auto">
            <a:xfrm>
              <a:off x="3938907" y="2995124"/>
              <a:ext cx="1286911" cy="1286912"/>
              <a:chOff x="3938907" y="2995124"/>
              <a:chExt cx="1286911" cy="1286912"/>
            </a:xfrm>
          </p:grpSpPr>
          <p:sp>
            <p:nvSpPr>
              <p:cNvPr id="51" name="Arc 50"/>
              <p:cNvSpPr/>
              <p:nvPr/>
            </p:nvSpPr>
            <p:spPr>
              <a:xfrm>
                <a:off x="3938907" y="2995124"/>
                <a:ext cx="1286911" cy="1286912"/>
              </a:xfrm>
              <a:prstGeom prst="arc">
                <a:avLst>
                  <a:gd name="adj1" fmla="val 16183383"/>
                  <a:gd name="adj2" fmla="val 5426664"/>
                </a:avLst>
              </a:prstGeom>
              <a:gradFill flip="none" rotWithShape="1">
                <a:gsLst>
                  <a:gs pos="0">
                    <a:schemeClr val="tx1">
                      <a:alpha val="14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0"/>
                      <a:lumMod val="0"/>
                      <a:lumOff val="100000"/>
                    </a:schemeClr>
                  </a:gs>
                </a:gsLst>
                <a:lin ang="10800000" scaled="1"/>
                <a:tileRect/>
              </a:gradFill>
              <a:ln w="12700">
                <a:noFill/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1" name="Group 6"/>
              <p:cNvGrpSpPr>
                <a:grpSpLocks/>
              </p:cNvGrpSpPr>
              <p:nvPr/>
            </p:nvGrpSpPr>
            <p:grpSpPr bwMode="auto">
              <a:xfrm>
                <a:off x="4099771" y="3160010"/>
                <a:ext cx="965184" cy="965184"/>
                <a:chOff x="4107180" y="2766060"/>
                <a:chExt cx="914400" cy="914400"/>
              </a:xfrm>
            </p:grpSpPr>
            <p:sp>
              <p:nvSpPr>
                <p:cNvPr id="6" name="Oval 5"/>
                <p:cNvSpPr/>
                <p:nvPr/>
              </p:nvSpPr>
              <p:spPr>
                <a:xfrm>
                  <a:off x="4106616" y="2766389"/>
                  <a:ext cx="915528" cy="91364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B40000"/>
                    </a:gs>
                    <a:gs pos="100000">
                      <a:srgbClr val="FF1414"/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fontAlgn="auto">
                    <a:lnSpc>
                      <a:spcPct val="95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600" dirty="0">
                    <a:solidFill>
                      <a:prstClr val="white"/>
                    </a:solidFill>
                    <a:latin typeface="Helvetica LT Std" pitchFamily="34" charset="0"/>
                  </a:endParaRPr>
                </a:p>
              </p:txBody>
            </p:sp>
            <p:sp>
              <p:nvSpPr>
                <p:cNvPr id="5" name="Isosceles Triangle 4"/>
                <p:cNvSpPr/>
                <p:nvPr/>
              </p:nvSpPr>
              <p:spPr>
                <a:xfrm rot="5400000">
                  <a:off x="4395712" y="3069882"/>
                  <a:ext cx="477143" cy="321712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fontAlgn="auto">
                    <a:lnSpc>
                      <a:spcPct val="95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600" dirty="0">
                    <a:solidFill>
                      <a:prstClr val="white"/>
                    </a:solidFill>
                    <a:latin typeface="Helvetica LT Std" pitchFamily="34" charset="0"/>
                  </a:endParaRPr>
                </a:p>
              </p:txBody>
            </p:sp>
          </p:grpSp>
        </p:grpSp>
        <p:sp>
          <p:nvSpPr>
            <p:cNvPr id="52" name="Arc 51"/>
            <p:cNvSpPr/>
            <p:nvPr/>
          </p:nvSpPr>
          <p:spPr>
            <a:xfrm flipH="1">
              <a:off x="3938907" y="2995124"/>
              <a:ext cx="1286911" cy="1286912"/>
            </a:xfrm>
            <a:prstGeom prst="arc">
              <a:avLst>
                <a:gd name="adj1" fmla="val 16183383"/>
                <a:gd name="adj2" fmla="val 5426664"/>
              </a:avLst>
            </a:prstGeom>
            <a:gradFill flip="none" rotWithShape="1">
              <a:gsLst>
                <a:gs pos="0">
                  <a:schemeClr val="tx1">
                    <a:alpha val="14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  <a:lumMod val="0"/>
                    <a:lumOff val="100000"/>
                  </a:schemeClr>
                </a:gs>
              </a:gsLst>
              <a:lin ang="10800000" scaled="1"/>
              <a:tileRect/>
            </a:gradFill>
            <a:ln w="12700">
              <a:noFill/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Group 32"/>
          <p:cNvGrpSpPr>
            <a:grpSpLocks/>
          </p:cNvGrpSpPr>
          <p:nvPr/>
        </p:nvGrpSpPr>
        <p:grpSpPr bwMode="auto">
          <a:xfrm>
            <a:off x="2573338" y="3900488"/>
            <a:ext cx="1373187" cy="381000"/>
            <a:chOff x="2572904" y="3446932"/>
            <a:chExt cx="1374046" cy="380428"/>
          </a:xfrm>
        </p:grpSpPr>
        <p:cxnSp>
          <p:nvCxnSpPr>
            <p:cNvPr id="64" name="Straight Connector 63"/>
            <p:cNvCxnSpPr/>
            <p:nvPr/>
          </p:nvCxnSpPr>
          <p:spPr>
            <a:xfrm>
              <a:off x="2572904" y="3637146"/>
              <a:ext cx="1374046" cy="0"/>
            </a:xfrm>
            <a:prstGeom prst="line">
              <a:avLst/>
            </a:prstGeom>
            <a:solidFill>
              <a:schemeClr val="bg1"/>
            </a:solidFill>
            <a:ln w="12700">
              <a:solidFill>
                <a:schemeClr val="tx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7" name="Freeform 6"/>
            <p:cNvSpPr>
              <a:spLocks/>
            </p:cNvSpPr>
            <p:nvPr/>
          </p:nvSpPr>
          <p:spPr bwMode="auto">
            <a:xfrm>
              <a:off x="3130465" y="3446932"/>
              <a:ext cx="381238" cy="380428"/>
            </a:xfrm>
            <a:custGeom>
              <a:avLst/>
              <a:gdLst>
                <a:gd name="T0" fmla="*/ 598 w 1196"/>
                <a:gd name="T1" fmla="*/ 0 h 1193"/>
                <a:gd name="T2" fmla="*/ 664 w 1196"/>
                <a:gd name="T3" fmla="*/ 85 h 1193"/>
                <a:gd name="T4" fmla="*/ 747 w 1196"/>
                <a:gd name="T5" fmla="*/ 19 h 1193"/>
                <a:gd name="T6" fmla="*/ 790 w 1196"/>
                <a:gd name="T7" fmla="*/ 118 h 1193"/>
                <a:gd name="T8" fmla="*/ 886 w 1196"/>
                <a:gd name="T9" fmla="*/ 73 h 1193"/>
                <a:gd name="T10" fmla="*/ 903 w 1196"/>
                <a:gd name="T11" fmla="*/ 180 h 1193"/>
                <a:gd name="T12" fmla="*/ 1009 w 1196"/>
                <a:gd name="T13" fmla="*/ 163 h 1193"/>
                <a:gd name="T14" fmla="*/ 997 w 1196"/>
                <a:gd name="T15" fmla="*/ 269 h 1193"/>
                <a:gd name="T16" fmla="*/ 1104 w 1196"/>
                <a:gd name="T17" fmla="*/ 279 h 1193"/>
                <a:gd name="T18" fmla="*/ 1066 w 1196"/>
                <a:gd name="T19" fmla="*/ 378 h 1193"/>
                <a:gd name="T20" fmla="*/ 1168 w 1196"/>
                <a:gd name="T21" fmla="*/ 414 h 1193"/>
                <a:gd name="T22" fmla="*/ 1106 w 1196"/>
                <a:gd name="T23" fmla="*/ 501 h 1193"/>
                <a:gd name="T24" fmla="*/ 1196 w 1196"/>
                <a:gd name="T25" fmla="*/ 560 h 1193"/>
                <a:gd name="T26" fmla="*/ 1113 w 1196"/>
                <a:gd name="T27" fmla="*/ 631 h 1193"/>
                <a:gd name="T28" fmla="*/ 1187 w 1196"/>
                <a:gd name="T29" fmla="*/ 711 h 1193"/>
                <a:gd name="T30" fmla="*/ 1090 w 1196"/>
                <a:gd name="T31" fmla="*/ 759 h 1193"/>
                <a:gd name="T32" fmla="*/ 1139 w 1196"/>
                <a:gd name="T33" fmla="*/ 853 h 1193"/>
                <a:gd name="T34" fmla="*/ 1035 w 1196"/>
                <a:gd name="T35" fmla="*/ 877 h 1193"/>
                <a:gd name="T36" fmla="*/ 1059 w 1196"/>
                <a:gd name="T37" fmla="*/ 981 h 1193"/>
                <a:gd name="T38" fmla="*/ 953 w 1196"/>
                <a:gd name="T39" fmla="*/ 976 h 1193"/>
                <a:gd name="T40" fmla="*/ 950 w 1196"/>
                <a:gd name="T41" fmla="*/ 1082 h 1193"/>
                <a:gd name="T42" fmla="*/ 849 w 1196"/>
                <a:gd name="T43" fmla="*/ 1052 h 1193"/>
                <a:gd name="T44" fmla="*/ 818 w 1196"/>
                <a:gd name="T45" fmla="*/ 1156 h 1193"/>
                <a:gd name="T46" fmla="*/ 728 w 1196"/>
                <a:gd name="T47" fmla="*/ 1099 h 1193"/>
                <a:gd name="T48" fmla="*/ 674 w 1196"/>
                <a:gd name="T49" fmla="*/ 1193 h 1193"/>
                <a:gd name="T50" fmla="*/ 598 w 1196"/>
                <a:gd name="T51" fmla="*/ 1115 h 1193"/>
                <a:gd name="T52" fmla="*/ 522 w 1196"/>
                <a:gd name="T53" fmla="*/ 1193 h 1193"/>
                <a:gd name="T54" fmla="*/ 471 w 1196"/>
                <a:gd name="T55" fmla="*/ 1099 h 1193"/>
                <a:gd name="T56" fmla="*/ 378 w 1196"/>
                <a:gd name="T57" fmla="*/ 1156 h 1193"/>
                <a:gd name="T58" fmla="*/ 350 w 1196"/>
                <a:gd name="T59" fmla="*/ 1052 h 1193"/>
                <a:gd name="T60" fmla="*/ 246 w 1196"/>
                <a:gd name="T61" fmla="*/ 1082 h 1193"/>
                <a:gd name="T62" fmla="*/ 244 w 1196"/>
                <a:gd name="T63" fmla="*/ 976 h 1193"/>
                <a:gd name="T64" fmla="*/ 137 w 1196"/>
                <a:gd name="T65" fmla="*/ 981 h 1193"/>
                <a:gd name="T66" fmla="*/ 163 w 1196"/>
                <a:gd name="T67" fmla="*/ 877 h 1193"/>
                <a:gd name="T68" fmla="*/ 57 w 1196"/>
                <a:gd name="T69" fmla="*/ 853 h 1193"/>
                <a:gd name="T70" fmla="*/ 107 w 1196"/>
                <a:gd name="T71" fmla="*/ 759 h 1193"/>
                <a:gd name="T72" fmla="*/ 10 w 1196"/>
                <a:gd name="T73" fmla="*/ 711 h 1193"/>
                <a:gd name="T74" fmla="*/ 83 w 1196"/>
                <a:gd name="T75" fmla="*/ 631 h 1193"/>
                <a:gd name="T76" fmla="*/ 0 w 1196"/>
                <a:gd name="T77" fmla="*/ 560 h 1193"/>
                <a:gd name="T78" fmla="*/ 90 w 1196"/>
                <a:gd name="T79" fmla="*/ 501 h 1193"/>
                <a:gd name="T80" fmla="*/ 29 w 1196"/>
                <a:gd name="T81" fmla="*/ 414 h 1193"/>
                <a:gd name="T82" fmla="*/ 130 w 1196"/>
                <a:gd name="T83" fmla="*/ 378 h 1193"/>
                <a:gd name="T84" fmla="*/ 92 w 1196"/>
                <a:gd name="T85" fmla="*/ 279 h 1193"/>
                <a:gd name="T86" fmla="*/ 201 w 1196"/>
                <a:gd name="T87" fmla="*/ 269 h 1193"/>
                <a:gd name="T88" fmla="*/ 189 w 1196"/>
                <a:gd name="T89" fmla="*/ 163 h 1193"/>
                <a:gd name="T90" fmla="*/ 296 w 1196"/>
                <a:gd name="T91" fmla="*/ 180 h 1193"/>
                <a:gd name="T92" fmla="*/ 310 w 1196"/>
                <a:gd name="T93" fmla="*/ 73 h 1193"/>
                <a:gd name="T94" fmla="*/ 409 w 1196"/>
                <a:gd name="T95" fmla="*/ 118 h 1193"/>
                <a:gd name="T96" fmla="*/ 449 w 1196"/>
                <a:gd name="T97" fmla="*/ 19 h 1193"/>
                <a:gd name="T98" fmla="*/ 534 w 1196"/>
                <a:gd name="T99" fmla="*/ 85 h 1193"/>
                <a:gd name="T100" fmla="*/ 598 w 1196"/>
                <a:gd name="T101" fmla="*/ 0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96" h="1193">
                  <a:moveTo>
                    <a:pt x="598" y="0"/>
                  </a:moveTo>
                  <a:lnTo>
                    <a:pt x="664" y="85"/>
                  </a:lnTo>
                  <a:lnTo>
                    <a:pt x="747" y="19"/>
                  </a:lnTo>
                  <a:lnTo>
                    <a:pt x="790" y="118"/>
                  </a:lnTo>
                  <a:lnTo>
                    <a:pt x="886" y="73"/>
                  </a:lnTo>
                  <a:lnTo>
                    <a:pt x="903" y="180"/>
                  </a:lnTo>
                  <a:lnTo>
                    <a:pt x="1009" y="163"/>
                  </a:lnTo>
                  <a:lnTo>
                    <a:pt x="997" y="269"/>
                  </a:lnTo>
                  <a:lnTo>
                    <a:pt x="1104" y="279"/>
                  </a:lnTo>
                  <a:lnTo>
                    <a:pt x="1066" y="378"/>
                  </a:lnTo>
                  <a:lnTo>
                    <a:pt x="1168" y="414"/>
                  </a:lnTo>
                  <a:lnTo>
                    <a:pt x="1106" y="501"/>
                  </a:lnTo>
                  <a:lnTo>
                    <a:pt x="1196" y="560"/>
                  </a:lnTo>
                  <a:lnTo>
                    <a:pt x="1113" y="631"/>
                  </a:lnTo>
                  <a:lnTo>
                    <a:pt x="1187" y="711"/>
                  </a:lnTo>
                  <a:lnTo>
                    <a:pt x="1090" y="759"/>
                  </a:lnTo>
                  <a:lnTo>
                    <a:pt x="1139" y="853"/>
                  </a:lnTo>
                  <a:lnTo>
                    <a:pt x="1035" y="877"/>
                  </a:lnTo>
                  <a:lnTo>
                    <a:pt x="1059" y="981"/>
                  </a:lnTo>
                  <a:lnTo>
                    <a:pt x="953" y="976"/>
                  </a:lnTo>
                  <a:lnTo>
                    <a:pt x="950" y="1082"/>
                  </a:lnTo>
                  <a:lnTo>
                    <a:pt x="849" y="1052"/>
                  </a:lnTo>
                  <a:lnTo>
                    <a:pt x="818" y="1156"/>
                  </a:lnTo>
                  <a:lnTo>
                    <a:pt x="728" y="1099"/>
                  </a:lnTo>
                  <a:lnTo>
                    <a:pt x="674" y="1193"/>
                  </a:lnTo>
                  <a:lnTo>
                    <a:pt x="598" y="1115"/>
                  </a:lnTo>
                  <a:lnTo>
                    <a:pt x="522" y="1193"/>
                  </a:lnTo>
                  <a:lnTo>
                    <a:pt x="471" y="1099"/>
                  </a:lnTo>
                  <a:lnTo>
                    <a:pt x="378" y="1156"/>
                  </a:lnTo>
                  <a:lnTo>
                    <a:pt x="350" y="1052"/>
                  </a:lnTo>
                  <a:lnTo>
                    <a:pt x="246" y="1082"/>
                  </a:lnTo>
                  <a:lnTo>
                    <a:pt x="244" y="976"/>
                  </a:lnTo>
                  <a:lnTo>
                    <a:pt x="137" y="981"/>
                  </a:lnTo>
                  <a:lnTo>
                    <a:pt x="163" y="877"/>
                  </a:lnTo>
                  <a:lnTo>
                    <a:pt x="57" y="853"/>
                  </a:lnTo>
                  <a:lnTo>
                    <a:pt x="107" y="759"/>
                  </a:lnTo>
                  <a:lnTo>
                    <a:pt x="10" y="711"/>
                  </a:lnTo>
                  <a:lnTo>
                    <a:pt x="83" y="631"/>
                  </a:lnTo>
                  <a:lnTo>
                    <a:pt x="0" y="560"/>
                  </a:lnTo>
                  <a:lnTo>
                    <a:pt x="90" y="501"/>
                  </a:lnTo>
                  <a:lnTo>
                    <a:pt x="29" y="414"/>
                  </a:lnTo>
                  <a:lnTo>
                    <a:pt x="130" y="378"/>
                  </a:lnTo>
                  <a:lnTo>
                    <a:pt x="92" y="279"/>
                  </a:lnTo>
                  <a:lnTo>
                    <a:pt x="201" y="269"/>
                  </a:lnTo>
                  <a:lnTo>
                    <a:pt x="189" y="163"/>
                  </a:lnTo>
                  <a:lnTo>
                    <a:pt x="296" y="180"/>
                  </a:lnTo>
                  <a:lnTo>
                    <a:pt x="310" y="73"/>
                  </a:lnTo>
                  <a:lnTo>
                    <a:pt x="409" y="118"/>
                  </a:lnTo>
                  <a:lnTo>
                    <a:pt x="449" y="19"/>
                  </a:lnTo>
                  <a:lnTo>
                    <a:pt x="534" y="85"/>
                  </a:lnTo>
                  <a:lnTo>
                    <a:pt x="59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40000"/>
                </a:gs>
                <a:gs pos="100000">
                  <a:srgbClr val="FF1414"/>
                </a:gs>
              </a:gsLst>
              <a:lin ang="16200000" scaled="1"/>
              <a:tileRect/>
            </a:gradFill>
            <a:ln w="12700">
              <a:noFill/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prstClr val="white"/>
                </a:solidFill>
                <a:latin typeface="Helvetica LT Std" pitchFamily="34" charset="0"/>
              </a:endParaRPr>
            </a:p>
          </p:txBody>
        </p:sp>
      </p:grpSp>
      <p:grpSp>
        <p:nvGrpSpPr>
          <p:cNvPr id="13" name="Group 33"/>
          <p:cNvGrpSpPr>
            <a:grpSpLocks/>
          </p:cNvGrpSpPr>
          <p:nvPr/>
        </p:nvGrpSpPr>
        <p:grpSpPr bwMode="auto">
          <a:xfrm>
            <a:off x="5226050" y="3300413"/>
            <a:ext cx="2016125" cy="1744662"/>
            <a:chOff x="5225819" y="2846002"/>
            <a:chExt cx="2016726" cy="1744532"/>
          </a:xfrm>
        </p:grpSpPr>
        <p:grpSp>
          <p:nvGrpSpPr>
            <p:cNvPr id="14" name="Group 2"/>
            <p:cNvGrpSpPr>
              <a:grpSpLocks/>
            </p:cNvGrpSpPr>
            <p:nvPr/>
          </p:nvGrpSpPr>
          <p:grpSpPr bwMode="auto">
            <a:xfrm flipV="1">
              <a:off x="5225819" y="2846002"/>
              <a:ext cx="2016726" cy="1744532"/>
              <a:chOff x="5173980" y="2841456"/>
              <a:chExt cx="1910615" cy="1652742"/>
            </a:xfrm>
          </p:grpSpPr>
          <p:cxnSp>
            <p:nvCxnSpPr>
              <p:cNvPr id="53" name="Straight Connector 52"/>
              <p:cNvCxnSpPr/>
              <p:nvPr/>
            </p:nvCxnSpPr>
            <p:spPr>
              <a:xfrm flipV="1">
                <a:off x="5181503" y="3730237"/>
                <a:ext cx="1335926" cy="0"/>
              </a:xfrm>
              <a:prstGeom prst="lin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" name="Freeform 1"/>
              <p:cNvSpPr/>
              <p:nvPr/>
            </p:nvSpPr>
            <p:spPr>
              <a:xfrm>
                <a:off x="5173980" y="3794903"/>
                <a:ext cx="830441" cy="699295"/>
              </a:xfrm>
              <a:custGeom>
                <a:avLst/>
                <a:gdLst>
                  <a:gd name="connsiteX0" fmla="*/ 0 w 830580"/>
                  <a:gd name="connsiteY0" fmla="*/ 0 h 777240"/>
                  <a:gd name="connsiteX1" fmla="*/ 830580 w 830580"/>
                  <a:gd name="connsiteY1" fmla="*/ 0 h 777240"/>
                  <a:gd name="connsiteX2" fmla="*/ 320040 w 830580"/>
                  <a:gd name="connsiteY2" fmla="*/ 777240 h 777240"/>
                  <a:gd name="connsiteX3" fmla="*/ 822960 w 830580"/>
                  <a:gd name="connsiteY3" fmla="*/ 777240 h 777240"/>
                  <a:gd name="connsiteX0" fmla="*/ 0 w 830580"/>
                  <a:gd name="connsiteY0" fmla="*/ 0 h 788504"/>
                  <a:gd name="connsiteX1" fmla="*/ 830580 w 830580"/>
                  <a:gd name="connsiteY1" fmla="*/ 0 h 788504"/>
                  <a:gd name="connsiteX2" fmla="*/ 480060 w 830580"/>
                  <a:gd name="connsiteY2" fmla="*/ 788504 h 788504"/>
                  <a:gd name="connsiteX3" fmla="*/ 822960 w 830580"/>
                  <a:gd name="connsiteY3" fmla="*/ 777240 h 788504"/>
                  <a:gd name="connsiteX0" fmla="*/ 0 w 830580"/>
                  <a:gd name="connsiteY0" fmla="*/ 0 h 788504"/>
                  <a:gd name="connsiteX1" fmla="*/ 830580 w 830580"/>
                  <a:gd name="connsiteY1" fmla="*/ 0 h 788504"/>
                  <a:gd name="connsiteX2" fmla="*/ 533400 w 830580"/>
                  <a:gd name="connsiteY2" fmla="*/ 788504 h 788504"/>
                  <a:gd name="connsiteX3" fmla="*/ 822960 w 830580"/>
                  <a:gd name="connsiteY3" fmla="*/ 777240 h 788504"/>
                  <a:gd name="connsiteX0" fmla="*/ 0 w 876300"/>
                  <a:gd name="connsiteY0" fmla="*/ 0 h 788504"/>
                  <a:gd name="connsiteX1" fmla="*/ 830580 w 876300"/>
                  <a:gd name="connsiteY1" fmla="*/ 0 h 788504"/>
                  <a:gd name="connsiteX2" fmla="*/ 533400 w 876300"/>
                  <a:gd name="connsiteY2" fmla="*/ 788504 h 788504"/>
                  <a:gd name="connsiteX3" fmla="*/ 876300 w 876300"/>
                  <a:gd name="connsiteY3" fmla="*/ 777240 h 788504"/>
                  <a:gd name="connsiteX0" fmla="*/ 0 w 876300"/>
                  <a:gd name="connsiteY0" fmla="*/ 0 h 863206"/>
                  <a:gd name="connsiteX1" fmla="*/ 830580 w 876300"/>
                  <a:gd name="connsiteY1" fmla="*/ 0 h 863206"/>
                  <a:gd name="connsiteX2" fmla="*/ 504523 w 876300"/>
                  <a:gd name="connsiteY2" fmla="*/ 863206 h 863206"/>
                  <a:gd name="connsiteX3" fmla="*/ 876300 w 876300"/>
                  <a:gd name="connsiteY3" fmla="*/ 777240 h 863206"/>
                  <a:gd name="connsiteX0" fmla="*/ 0 w 847424"/>
                  <a:gd name="connsiteY0" fmla="*/ 0 h 873285"/>
                  <a:gd name="connsiteX1" fmla="*/ 830580 w 847424"/>
                  <a:gd name="connsiteY1" fmla="*/ 0 h 873285"/>
                  <a:gd name="connsiteX2" fmla="*/ 504523 w 847424"/>
                  <a:gd name="connsiteY2" fmla="*/ 863206 h 873285"/>
                  <a:gd name="connsiteX3" fmla="*/ 847424 w 847424"/>
                  <a:gd name="connsiteY3" fmla="*/ 873285 h 873285"/>
                  <a:gd name="connsiteX0" fmla="*/ 0 w 854643"/>
                  <a:gd name="connsiteY0" fmla="*/ 0 h 863206"/>
                  <a:gd name="connsiteX1" fmla="*/ 830580 w 854643"/>
                  <a:gd name="connsiteY1" fmla="*/ 0 h 863206"/>
                  <a:gd name="connsiteX2" fmla="*/ 504523 w 854643"/>
                  <a:gd name="connsiteY2" fmla="*/ 863206 h 863206"/>
                  <a:gd name="connsiteX3" fmla="*/ 854643 w 854643"/>
                  <a:gd name="connsiteY3" fmla="*/ 841270 h 863206"/>
                  <a:gd name="connsiteX0" fmla="*/ 0 w 847424"/>
                  <a:gd name="connsiteY0" fmla="*/ 0 h 863206"/>
                  <a:gd name="connsiteX1" fmla="*/ 830580 w 847424"/>
                  <a:gd name="connsiteY1" fmla="*/ 0 h 863206"/>
                  <a:gd name="connsiteX2" fmla="*/ 504523 w 847424"/>
                  <a:gd name="connsiteY2" fmla="*/ 863206 h 863206"/>
                  <a:gd name="connsiteX3" fmla="*/ 847424 w 847424"/>
                  <a:gd name="connsiteY3" fmla="*/ 862614 h 863206"/>
                  <a:gd name="connsiteX0" fmla="*/ 0 w 847424"/>
                  <a:gd name="connsiteY0" fmla="*/ 0 h 980594"/>
                  <a:gd name="connsiteX1" fmla="*/ 830580 w 847424"/>
                  <a:gd name="connsiteY1" fmla="*/ 0 h 980594"/>
                  <a:gd name="connsiteX2" fmla="*/ 475646 w 847424"/>
                  <a:gd name="connsiteY2" fmla="*/ 980594 h 980594"/>
                  <a:gd name="connsiteX3" fmla="*/ 847424 w 847424"/>
                  <a:gd name="connsiteY3" fmla="*/ 862614 h 980594"/>
                  <a:gd name="connsiteX0" fmla="*/ 0 w 830580"/>
                  <a:gd name="connsiteY0" fmla="*/ 0 h 990675"/>
                  <a:gd name="connsiteX1" fmla="*/ 830580 w 830580"/>
                  <a:gd name="connsiteY1" fmla="*/ 0 h 990675"/>
                  <a:gd name="connsiteX2" fmla="*/ 475646 w 830580"/>
                  <a:gd name="connsiteY2" fmla="*/ 980594 h 990675"/>
                  <a:gd name="connsiteX3" fmla="*/ 818548 w 830580"/>
                  <a:gd name="connsiteY3" fmla="*/ 990675 h 990675"/>
                  <a:gd name="connsiteX0" fmla="*/ 0 w 830580"/>
                  <a:gd name="connsiteY0" fmla="*/ 0 h 1012609"/>
                  <a:gd name="connsiteX1" fmla="*/ 830580 w 830580"/>
                  <a:gd name="connsiteY1" fmla="*/ 0 h 1012609"/>
                  <a:gd name="connsiteX2" fmla="*/ 475646 w 830580"/>
                  <a:gd name="connsiteY2" fmla="*/ 1012609 h 1012609"/>
                  <a:gd name="connsiteX3" fmla="*/ 818548 w 830580"/>
                  <a:gd name="connsiteY3" fmla="*/ 990675 h 1012609"/>
                  <a:gd name="connsiteX0" fmla="*/ 0 w 830580"/>
                  <a:gd name="connsiteY0" fmla="*/ 0 h 1033361"/>
                  <a:gd name="connsiteX1" fmla="*/ 830580 w 830580"/>
                  <a:gd name="connsiteY1" fmla="*/ 0 h 1033361"/>
                  <a:gd name="connsiteX2" fmla="*/ 475646 w 830580"/>
                  <a:gd name="connsiteY2" fmla="*/ 1012609 h 1033361"/>
                  <a:gd name="connsiteX3" fmla="*/ 818548 w 830580"/>
                  <a:gd name="connsiteY3" fmla="*/ 1033361 h 1033361"/>
                  <a:gd name="connsiteX0" fmla="*/ 0 w 830580"/>
                  <a:gd name="connsiteY0" fmla="*/ 0 h 1033952"/>
                  <a:gd name="connsiteX1" fmla="*/ 830580 w 830580"/>
                  <a:gd name="connsiteY1" fmla="*/ 0 h 1033952"/>
                  <a:gd name="connsiteX2" fmla="*/ 475646 w 830580"/>
                  <a:gd name="connsiteY2" fmla="*/ 1033952 h 1033952"/>
                  <a:gd name="connsiteX3" fmla="*/ 818548 w 830580"/>
                  <a:gd name="connsiteY3" fmla="*/ 1033361 h 103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0580" h="1033952">
                    <a:moveTo>
                      <a:pt x="0" y="0"/>
                    </a:moveTo>
                    <a:lnTo>
                      <a:pt x="830580" y="0"/>
                    </a:lnTo>
                    <a:lnTo>
                      <a:pt x="475646" y="1033952"/>
                    </a:lnTo>
                    <a:lnTo>
                      <a:pt x="818548" y="1033361"/>
                    </a:lnTo>
                  </a:path>
                </a:pathLst>
              </a:custGeom>
              <a:noFill/>
              <a:ln w="12700">
                <a:solidFill>
                  <a:schemeClr val="tx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Freeform 54"/>
              <p:cNvSpPr/>
              <p:nvPr/>
            </p:nvSpPr>
            <p:spPr>
              <a:xfrm flipV="1">
                <a:off x="5173980" y="2841456"/>
                <a:ext cx="1910615" cy="816596"/>
              </a:xfrm>
              <a:custGeom>
                <a:avLst/>
                <a:gdLst>
                  <a:gd name="connsiteX0" fmla="*/ 0 w 830580"/>
                  <a:gd name="connsiteY0" fmla="*/ 0 h 777240"/>
                  <a:gd name="connsiteX1" fmla="*/ 830580 w 830580"/>
                  <a:gd name="connsiteY1" fmla="*/ 0 h 777240"/>
                  <a:gd name="connsiteX2" fmla="*/ 320040 w 830580"/>
                  <a:gd name="connsiteY2" fmla="*/ 777240 h 777240"/>
                  <a:gd name="connsiteX3" fmla="*/ 822960 w 830580"/>
                  <a:gd name="connsiteY3" fmla="*/ 777240 h 777240"/>
                  <a:gd name="connsiteX0" fmla="*/ 0 w 1638300"/>
                  <a:gd name="connsiteY0" fmla="*/ 0 h 777240"/>
                  <a:gd name="connsiteX1" fmla="*/ 830580 w 1638300"/>
                  <a:gd name="connsiteY1" fmla="*/ 0 h 777240"/>
                  <a:gd name="connsiteX2" fmla="*/ 320040 w 1638300"/>
                  <a:gd name="connsiteY2" fmla="*/ 777240 h 777240"/>
                  <a:gd name="connsiteX3" fmla="*/ 1638300 w 1638300"/>
                  <a:gd name="connsiteY3" fmla="*/ 769620 h 777240"/>
                  <a:gd name="connsiteX0" fmla="*/ 0 w 1638300"/>
                  <a:gd name="connsiteY0" fmla="*/ 0 h 769620"/>
                  <a:gd name="connsiteX1" fmla="*/ 830580 w 1638300"/>
                  <a:gd name="connsiteY1" fmla="*/ 0 h 769620"/>
                  <a:gd name="connsiteX2" fmla="*/ 1143000 w 1638300"/>
                  <a:gd name="connsiteY2" fmla="*/ 655320 h 769620"/>
                  <a:gd name="connsiteX3" fmla="*/ 1638300 w 1638300"/>
                  <a:gd name="connsiteY3" fmla="*/ 769620 h 769620"/>
                  <a:gd name="connsiteX0" fmla="*/ 0 w 1638300"/>
                  <a:gd name="connsiteY0" fmla="*/ 0 h 769620"/>
                  <a:gd name="connsiteX1" fmla="*/ 830580 w 1638300"/>
                  <a:gd name="connsiteY1" fmla="*/ 0 h 769620"/>
                  <a:gd name="connsiteX2" fmla="*/ 1059180 w 1638300"/>
                  <a:gd name="connsiteY2" fmla="*/ 457200 h 769620"/>
                  <a:gd name="connsiteX3" fmla="*/ 1638300 w 1638300"/>
                  <a:gd name="connsiteY3" fmla="*/ 769620 h 769620"/>
                  <a:gd name="connsiteX0" fmla="*/ 0 w 1638300"/>
                  <a:gd name="connsiteY0" fmla="*/ 0 h 769620"/>
                  <a:gd name="connsiteX1" fmla="*/ 906780 w 1638300"/>
                  <a:gd name="connsiteY1" fmla="*/ 7620 h 769620"/>
                  <a:gd name="connsiteX2" fmla="*/ 1059180 w 1638300"/>
                  <a:gd name="connsiteY2" fmla="*/ 457200 h 769620"/>
                  <a:gd name="connsiteX3" fmla="*/ 1638300 w 1638300"/>
                  <a:gd name="connsiteY3" fmla="*/ 769620 h 769620"/>
                  <a:gd name="connsiteX0" fmla="*/ 0 w 1638300"/>
                  <a:gd name="connsiteY0" fmla="*/ 0 h 769620"/>
                  <a:gd name="connsiteX1" fmla="*/ 906780 w 1638300"/>
                  <a:gd name="connsiteY1" fmla="*/ 7620 h 769620"/>
                  <a:gd name="connsiteX2" fmla="*/ 1150620 w 1638300"/>
                  <a:gd name="connsiteY2" fmla="*/ 388620 h 769620"/>
                  <a:gd name="connsiteX3" fmla="*/ 1638300 w 1638300"/>
                  <a:gd name="connsiteY3" fmla="*/ 769620 h 769620"/>
                  <a:gd name="connsiteX0" fmla="*/ 0 w 1524000"/>
                  <a:gd name="connsiteY0" fmla="*/ 0 h 403860"/>
                  <a:gd name="connsiteX1" fmla="*/ 906780 w 1524000"/>
                  <a:gd name="connsiteY1" fmla="*/ 7620 h 403860"/>
                  <a:gd name="connsiteX2" fmla="*/ 1150620 w 1524000"/>
                  <a:gd name="connsiteY2" fmla="*/ 388620 h 403860"/>
                  <a:gd name="connsiteX3" fmla="*/ 1524000 w 1524000"/>
                  <a:gd name="connsiteY3" fmla="*/ 403860 h 403860"/>
                  <a:gd name="connsiteX0" fmla="*/ 0 w 1531620"/>
                  <a:gd name="connsiteY0" fmla="*/ 0 h 388620"/>
                  <a:gd name="connsiteX1" fmla="*/ 906780 w 1531620"/>
                  <a:gd name="connsiteY1" fmla="*/ 7620 h 388620"/>
                  <a:gd name="connsiteX2" fmla="*/ 1150620 w 1531620"/>
                  <a:gd name="connsiteY2" fmla="*/ 388620 h 388620"/>
                  <a:gd name="connsiteX3" fmla="*/ 1531620 w 1531620"/>
                  <a:gd name="connsiteY3" fmla="*/ 373380 h 388620"/>
                  <a:gd name="connsiteX0" fmla="*/ 0 w 1516380"/>
                  <a:gd name="connsiteY0" fmla="*/ 0 h 388620"/>
                  <a:gd name="connsiteX1" fmla="*/ 906780 w 1516380"/>
                  <a:gd name="connsiteY1" fmla="*/ 7620 h 388620"/>
                  <a:gd name="connsiteX2" fmla="*/ 1150620 w 1516380"/>
                  <a:gd name="connsiteY2" fmla="*/ 388620 h 388620"/>
                  <a:gd name="connsiteX3" fmla="*/ 1516380 w 1516380"/>
                  <a:gd name="connsiteY3" fmla="*/ 236220 h 388620"/>
                  <a:gd name="connsiteX0" fmla="*/ 0 w 1554480"/>
                  <a:gd name="connsiteY0" fmla="*/ 0 h 388620"/>
                  <a:gd name="connsiteX1" fmla="*/ 906780 w 1554480"/>
                  <a:gd name="connsiteY1" fmla="*/ 7620 h 388620"/>
                  <a:gd name="connsiteX2" fmla="*/ 1150620 w 1554480"/>
                  <a:gd name="connsiteY2" fmla="*/ 388620 h 388620"/>
                  <a:gd name="connsiteX3" fmla="*/ 1554480 w 1554480"/>
                  <a:gd name="connsiteY3" fmla="*/ 388620 h 388620"/>
                  <a:gd name="connsiteX0" fmla="*/ 0 w 2583180"/>
                  <a:gd name="connsiteY0" fmla="*/ 0 h 388620"/>
                  <a:gd name="connsiteX1" fmla="*/ 906780 w 2583180"/>
                  <a:gd name="connsiteY1" fmla="*/ 7620 h 388620"/>
                  <a:gd name="connsiteX2" fmla="*/ 1150620 w 2583180"/>
                  <a:gd name="connsiteY2" fmla="*/ 388620 h 388620"/>
                  <a:gd name="connsiteX3" fmla="*/ 2583180 w 2583180"/>
                  <a:gd name="connsiteY3" fmla="*/ 388620 h 388620"/>
                  <a:gd name="connsiteX0" fmla="*/ 0 w 2583180"/>
                  <a:gd name="connsiteY0" fmla="*/ 0 h 525780"/>
                  <a:gd name="connsiteX1" fmla="*/ 906780 w 2583180"/>
                  <a:gd name="connsiteY1" fmla="*/ 7620 h 525780"/>
                  <a:gd name="connsiteX2" fmla="*/ 1242060 w 2583180"/>
                  <a:gd name="connsiteY2" fmla="*/ 525780 h 525780"/>
                  <a:gd name="connsiteX3" fmla="*/ 2583180 w 2583180"/>
                  <a:gd name="connsiteY3" fmla="*/ 388620 h 525780"/>
                  <a:gd name="connsiteX0" fmla="*/ 0 w 2567940"/>
                  <a:gd name="connsiteY0" fmla="*/ 0 h 541020"/>
                  <a:gd name="connsiteX1" fmla="*/ 906780 w 2567940"/>
                  <a:gd name="connsiteY1" fmla="*/ 7620 h 541020"/>
                  <a:gd name="connsiteX2" fmla="*/ 1242060 w 2567940"/>
                  <a:gd name="connsiteY2" fmla="*/ 525780 h 541020"/>
                  <a:gd name="connsiteX3" fmla="*/ 2567940 w 2567940"/>
                  <a:gd name="connsiteY3" fmla="*/ 541020 h 541020"/>
                  <a:gd name="connsiteX0" fmla="*/ 0 w 2567940"/>
                  <a:gd name="connsiteY0" fmla="*/ 0 h 624840"/>
                  <a:gd name="connsiteX1" fmla="*/ 906780 w 2567940"/>
                  <a:gd name="connsiteY1" fmla="*/ 7620 h 624840"/>
                  <a:gd name="connsiteX2" fmla="*/ 1310640 w 2567940"/>
                  <a:gd name="connsiteY2" fmla="*/ 624840 h 624840"/>
                  <a:gd name="connsiteX3" fmla="*/ 2567940 w 2567940"/>
                  <a:gd name="connsiteY3" fmla="*/ 541020 h 624840"/>
                  <a:gd name="connsiteX0" fmla="*/ 0 w 2583180"/>
                  <a:gd name="connsiteY0" fmla="*/ 0 h 655320"/>
                  <a:gd name="connsiteX1" fmla="*/ 906780 w 2583180"/>
                  <a:gd name="connsiteY1" fmla="*/ 7620 h 655320"/>
                  <a:gd name="connsiteX2" fmla="*/ 1310640 w 2583180"/>
                  <a:gd name="connsiteY2" fmla="*/ 624840 h 655320"/>
                  <a:gd name="connsiteX3" fmla="*/ 2583180 w 2583180"/>
                  <a:gd name="connsiteY3" fmla="*/ 655320 h 655320"/>
                  <a:gd name="connsiteX0" fmla="*/ 0 w 2575560"/>
                  <a:gd name="connsiteY0" fmla="*/ 0 h 624840"/>
                  <a:gd name="connsiteX1" fmla="*/ 906780 w 2575560"/>
                  <a:gd name="connsiteY1" fmla="*/ 7620 h 624840"/>
                  <a:gd name="connsiteX2" fmla="*/ 1310640 w 2575560"/>
                  <a:gd name="connsiteY2" fmla="*/ 624840 h 624840"/>
                  <a:gd name="connsiteX3" fmla="*/ 2575560 w 2575560"/>
                  <a:gd name="connsiteY3" fmla="*/ 609600 h 624840"/>
                  <a:gd name="connsiteX0" fmla="*/ 0 w 2560320"/>
                  <a:gd name="connsiteY0" fmla="*/ 0 h 624840"/>
                  <a:gd name="connsiteX1" fmla="*/ 906780 w 2560320"/>
                  <a:gd name="connsiteY1" fmla="*/ 7620 h 624840"/>
                  <a:gd name="connsiteX2" fmla="*/ 1310640 w 2560320"/>
                  <a:gd name="connsiteY2" fmla="*/ 624840 h 624840"/>
                  <a:gd name="connsiteX3" fmla="*/ 2560320 w 2560320"/>
                  <a:gd name="connsiteY3" fmla="*/ 609600 h 624840"/>
                  <a:gd name="connsiteX0" fmla="*/ 0 w 1798320"/>
                  <a:gd name="connsiteY0" fmla="*/ 0 h 624840"/>
                  <a:gd name="connsiteX1" fmla="*/ 906780 w 1798320"/>
                  <a:gd name="connsiteY1" fmla="*/ 7620 h 624840"/>
                  <a:gd name="connsiteX2" fmla="*/ 1310640 w 1798320"/>
                  <a:gd name="connsiteY2" fmla="*/ 624840 h 624840"/>
                  <a:gd name="connsiteX3" fmla="*/ 1798320 w 1798320"/>
                  <a:gd name="connsiteY3" fmla="*/ 617220 h 624840"/>
                  <a:gd name="connsiteX0" fmla="*/ 0 w 1798320"/>
                  <a:gd name="connsiteY0" fmla="*/ 0 h 693420"/>
                  <a:gd name="connsiteX1" fmla="*/ 906780 w 1798320"/>
                  <a:gd name="connsiteY1" fmla="*/ 7620 h 693420"/>
                  <a:gd name="connsiteX2" fmla="*/ 1363980 w 1798320"/>
                  <a:gd name="connsiteY2" fmla="*/ 693420 h 693420"/>
                  <a:gd name="connsiteX3" fmla="*/ 1798320 w 1798320"/>
                  <a:gd name="connsiteY3" fmla="*/ 617220 h 693420"/>
                  <a:gd name="connsiteX0" fmla="*/ 0 w 1805940"/>
                  <a:gd name="connsiteY0" fmla="*/ 0 h 693420"/>
                  <a:gd name="connsiteX1" fmla="*/ 906780 w 1805940"/>
                  <a:gd name="connsiteY1" fmla="*/ 7620 h 693420"/>
                  <a:gd name="connsiteX2" fmla="*/ 1363980 w 1805940"/>
                  <a:gd name="connsiteY2" fmla="*/ 693420 h 693420"/>
                  <a:gd name="connsiteX3" fmla="*/ 1805940 w 1805940"/>
                  <a:gd name="connsiteY3" fmla="*/ 693420 h 693420"/>
                  <a:gd name="connsiteX0" fmla="*/ 0 w 1874520"/>
                  <a:gd name="connsiteY0" fmla="*/ 0 h 693420"/>
                  <a:gd name="connsiteX1" fmla="*/ 906780 w 1874520"/>
                  <a:gd name="connsiteY1" fmla="*/ 7620 h 693420"/>
                  <a:gd name="connsiteX2" fmla="*/ 1363980 w 1874520"/>
                  <a:gd name="connsiteY2" fmla="*/ 693420 h 693420"/>
                  <a:gd name="connsiteX3" fmla="*/ 1874520 w 1874520"/>
                  <a:gd name="connsiteY3" fmla="*/ 685800 h 693420"/>
                  <a:gd name="connsiteX0" fmla="*/ 0 w 1874520"/>
                  <a:gd name="connsiteY0" fmla="*/ 0 h 816144"/>
                  <a:gd name="connsiteX1" fmla="*/ 906780 w 1874520"/>
                  <a:gd name="connsiteY1" fmla="*/ 7620 h 816144"/>
                  <a:gd name="connsiteX2" fmla="*/ 1421733 w 1874520"/>
                  <a:gd name="connsiteY2" fmla="*/ 816144 h 816144"/>
                  <a:gd name="connsiteX3" fmla="*/ 1874520 w 1874520"/>
                  <a:gd name="connsiteY3" fmla="*/ 685800 h 816144"/>
                  <a:gd name="connsiteX0" fmla="*/ 0 w 1910615"/>
                  <a:gd name="connsiteY0" fmla="*/ 0 h 816144"/>
                  <a:gd name="connsiteX1" fmla="*/ 906780 w 1910615"/>
                  <a:gd name="connsiteY1" fmla="*/ 7620 h 816144"/>
                  <a:gd name="connsiteX2" fmla="*/ 1421733 w 1910615"/>
                  <a:gd name="connsiteY2" fmla="*/ 816144 h 816144"/>
                  <a:gd name="connsiteX3" fmla="*/ 1910615 w 1910615"/>
                  <a:gd name="connsiteY3" fmla="*/ 815743 h 816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10615" h="816144">
                    <a:moveTo>
                      <a:pt x="0" y="0"/>
                    </a:moveTo>
                    <a:lnTo>
                      <a:pt x="906780" y="7620"/>
                    </a:lnTo>
                    <a:lnTo>
                      <a:pt x="1421733" y="816144"/>
                    </a:lnTo>
                    <a:lnTo>
                      <a:pt x="1910615" y="815743"/>
                    </a:lnTo>
                  </a:path>
                </a:pathLst>
              </a:custGeom>
              <a:noFill/>
              <a:ln w="12700">
                <a:solidFill>
                  <a:schemeClr val="tx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5" name="Freeform 6"/>
            <p:cNvSpPr>
              <a:spLocks/>
            </p:cNvSpPr>
            <p:nvPr/>
          </p:nvSpPr>
          <p:spPr bwMode="auto">
            <a:xfrm>
              <a:off x="5457663" y="3447619"/>
              <a:ext cx="381114" cy="379385"/>
            </a:xfrm>
            <a:custGeom>
              <a:avLst/>
              <a:gdLst>
                <a:gd name="T0" fmla="*/ 598 w 1196"/>
                <a:gd name="T1" fmla="*/ 0 h 1193"/>
                <a:gd name="T2" fmla="*/ 664 w 1196"/>
                <a:gd name="T3" fmla="*/ 85 h 1193"/>
                <a:gd name="T4" fmla="*/ 747 w 1196"/>
                <a:gd name="T5" fmla="*/ 19 h 1193"/>
                <a:gd name="T6" fmla="*/ 790 w 1196"/>
                <a:gd name="T7" fmla="*/ 118 h 1193"/>
                <a:gd name="T8" fmla="*/ 886 w 1196"/>
                <a:gd name="T9" fmla="*/ 73 h 1193"/>
                <a:gd name="T10" fmla="*/ 903 w 1196"/>
                <a:gd name="T11" fmla="*/ 180 h 1193"/>
                <a:gd name="T12" fmla="*/ 1009 w 1196"/>
                <a:gd name="T13" fmla="*/ 163 h 1193"/>
                <a:gd name="T14" fmla="*/ 997 w 1196"/>
                <a:gd name="T15" fmla="*/ 269 h 1193"/>
                <a:gd name="T16" fmla="*/ 1104 w 1196"/>
                <a:gd name="T17" fmla="*/ 279 h 1193"/>
                <a:gd name="T18" fmla="*/ 1066 w 1196"/>
                <a:gd name="T19" fmla="*/ 378 h 1193"/>
                <a:gd name="T20" fmla="*/ 1168 w 1196"/>
                <a:gd name="T21" fmla="*/ 414 h 1193"/>
                <a:gd name="T22" fmla="*/ 1106 w 1196"/>
                <a:gd name="T23" fmla="*/ 501 h 1193"/>
                <a:gd name="T24" fmla="*/ 1196 w 1196"/>
                <a:gd name="T25" fmla="*/ 560 h 1193"/>
                <a:gd name="T26" fmla="*/ 1113 w 1196"/>
                <a:gd name="T27" fmla="*/ 631 h 1193"/>
                <a:gd name="T28" fmla="*/ 1187 w 1196"/>
                <a:gd name="T29" fmla="*/ 711 h 1193"/>
                <a:gd name="T30" fmla="*/ 1090 w 1196"/>
                <a:gd name="T31" fmla="*/ 759 h 1193"/>
                <a:gd name="T32" fmla="*/ 1139 w 1196"/>
                <a:gd name="T33" fmla="*/ 853 h 1193"/>
                <a:gd name="T34" fmla="*/ 1035 w 1196"/>
                <a:gd name="T35" fmla="*/ 877 h 1193"/>
                <a:gd name="T36" fmla="*/ 1059 w 1196"/>
                <a:gd name="T37" fmla="*/ 981 h 1193"/>
                <a:gd name="T38" fmla="*/ 953 w 1196"/>
                <a:gd name="T39" fmla="*/ 976 h 1193"/>
                <a:gd name="T40" fmla="*/ 950 w 1196"/>
                <a:gd name="T41" fmla="*/ 1082 h 1193"/>
                <a:gd name="T42" fmla="*/ 849 w 1196"/>
                <a:gd name="T43" fmla="*/ 1052 h 1193"/>
                <a:gd name="T44" fmla="*/ 818 w 1196"/>
                <a:gd name="T45" fmla="*/ 1156 h 1193"/>
                <a:gd name="T46" fmla="*/ 728 w 1196"/>
                <a:gd name="T47" fmla="*/ 1099 h 1193"/>
                <a:gd name="T48" fmla="*/ 674 w 1196"/>
                <a:gd name="T49" fmla="*/ 1193 h 1193"/>
                <a:gd name="T50" fmla="*/ 598 w 1196"/>
                <a:gd name="T51" fmla="*/ 1115 h 1193"/>
                <a:gd name="T52" fmla="*/ 522 w 1196"/>
                <a:gd name="T53" fmla="*/ 1193 h 1193"/>
                <a:gd name="T54" fmla="*/ 471 w 1196"/>
                <a:gd name="T55" fmla="*/ 1099 h 1193"/>
                <a:gd name="T56" fmla="*/ 378 w 1196"/>
                <a:gd name="T57" fmla="*/ 1156 h 1193"/>
                <a:gd name="T58" fmla="*/ 350 w 1196"/>
                <a:gd name="T59" fmla="*/ 1052 h 1193"/>
                <a:gd name="T60" fmla="*/ 246 w 1196"/>
                <a:gd name="T61" fmla="*/ 1082 h 1193"/>
                <a:gd name="T62" fmla="*/ 244 w 1196"/>
                <a:gd name="T63" fmla="*/ 976 h 1193"/>
                <a:gd name="T64" fmla="*/ 137 w 1196"/>
                <a:gd name="T65" fmla="*/ 981 h 1193"/>
                <a:gd name="T66" fmla="*/ 163 w 1196"/>
                <a:gd name="T67" fmla="*/ 877 h 1193"/>
                <a:gd name="T68" fmla="*/ 57 w 1196"/>
                <a:gd name="T69" fmla="*/ 853 h 1193"/>
                <a:gd name="T70" fmla="*/ 107 w 1196"/>
                <a:gd name="T71" fmla="*/ 759 h 1193"/>
                <a:gd name="T72" fmla="*/ 10 w 1196"/>
                <a:gd name="T73" fmla="*/ 711 h 1193"/>
                <a:gd name="T74" fmla="*/ 83 w 1196"/>
                <a:gd name="T75" fmla="*/ 631 h 1193"/>
                <a:gd name="T76" fmla="*/ 0 w 1196"/>
                <a:gd name="T77" fmla="*/ 560 h 1193"/>
                <a:gd name="T78" fmla="*/ 90 w 1196"/>
                <a:gd name="T79" fmla="*/ 501 h 1193"/>
                <a:gd name="T80" fmla="*/ 29 w 1196"/>
                <a:gd name="T81" fmla="*/ 414 h 1193"/>
                <a:gd name="T82" fmla="*/ 130 w 1196"/>
                <a:gd name="T83" fmla="*/ 378 h 1193"/>
                <a:gd name="T84" fmla="*/ 92 w 1196"/>
                <a:gd name="T85" fmla="*/ 279 h 1193"/>
                <a:gd name="T86" fmla="*/ 201 w 1196"/>
                <a:gd name="T87" fmla="*/ 269 h 1193"/>
                <a:gd name="T88" fmla="*/ 189 w 1196"/>
                <a:gd name="T89" fmla="*/ 163 h 1193"/>
                <a:gd name="T90" fmla="*/ 296 w 1196"/>
                <a:gd name="T91" fmla="*/ 180 h 1193"/>
                <a:gd name="T92" fmla="*/ 310 w 1196"/>
                <a:gd name="T93" fmla="*/ 73 h 1193"/>
                <a:gd name="T94" fmla="*/ 409 w 1196"/>
                <a:gd name="T95" fmla="*/ 118 h 1193"/>
                <a:gd name="T96" fmla="*/ 449 w 1196"/>
                <a:gd name="T97" fmla="*/ 19 h 1193"/>
                <a:gd name="T98" fmla="*/ 534 w 1196"/>
                <a:gd name="T99" fmla="*/ 85 h 1193"/>
                <a:gd name="T100" fmla="*/ 598 w 1196"/>
                <a:gd name="T101" fmla="*/ 0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96" h="1193">
                  <a:moveTo>
                    <a:pt x="598" y="0"/>
                  </a:moveTo>
                  <a:lnTo>
                    <a:pt x="664" y="85"/>
                  </a:lnTo>
                  <a:lnTo>
                    <a:pt x="747" y="19"/>
                  </a:lnTo>
                  <a:lnTo>
                    <a:pt x="790" y="118"/>
                  </a:lnTo>
                  <a:lnTo>
                    <a:pt x="886" y="73"/>
                  </a:lnTo>
                  <a:lnTo>
                    <a:pt x="903" y="180"/>
                  </a:lnTo>
                  <a:lnTo>
                    <a:pt x="1009" y="163"/>
                  </a:lnTo>
                  <a:lnTo>
                    <a:pt x="997" y="269"/>
                  </a:lnTo>
                  <a:lnTo>
                    <a:pt x="1104" y="279"/>
                  </a:lnTo>
                  <a:lnTo>
                    <a:pt x="1066" y="378"/>
                  </a:lnTo>
                  <a:lnTo>
                    <a:pt x="1168" y="414"/>
                  </a:lnTo>
                  <a:lnTo>
                    <a:pt x="1106" y="501"/>
                  </a:lnTo>
                  <a:lnTo>
                    <a:pt x="1196" y="560"/>
                  </a:lnTo>
                  <a:lnTo>
                    <a:pt x="1113" y="631"/>
                  </a:lnTo>
                  <a:lnTo>
                    <a:pt x="1187" y="711"/>
                  </a:lnTo>
                  <a:lnTo>
                    <a:pt x="1090" y="759"/>
                  </a:lnTo>
                  <a:lnTo>
                    <a:pt x="1139" y="853"/>
                  </a:lnTo>
                  <a:lnTo>
                    <a:pt x="1035" y="877"/>
                  </a:lnTo>
                  <a:lnTo>
                    <a:pt x="1059" y="981"/>
                  </a:lnTo>
                  <a:lnTo>
                    <a:pt x="953" y="976"/>
                  </a:lnTo>
                  <a:lnTo>
                    <a:pt x="950" y="1082"/>
                  </a:lnTo>
                  <a:lnTo>
                    <a:pt x="849" y="1052"/>
                  </a:lnTo>
                  <a:lnTo>
                    <a:pt x="818" y="1156"/>
                  </a:lnTo>
                  <a:lnTo>
                    <a:pt x="728" y="1099"/>
                  </a:lnTo>
                  <a:lnTo>
                    <a:pt x="674" y="1193"/>
                  </a:lnTo>
                  <a:lnTo>
                    <a:pt x="598" y="1115"/>
                  </a:lnTo>
                  <a:lnTo>
                    <a:pt x="522" y="1193"/>
                  </a:lnTo>
                  <a:lnTo>
                    <a:pt x="471" y="1099"/>
                  </a:lnTo>
                  <a:lnTo>
                    <a:pt x="378" y="1156"/>
                  </a:lnTo>
                  <a:lnTo>
                    <a:pt x="350" y="1052"/>
                  </a:lnTo>
                  <a:lnTo>
                    <a:pt x="246" y="1082"/>
                  </a:lnTo>
                  <a:lnTo>
                    <a:pt x="244" y="976"/>
                  </a:lnTo>
                  <a:lnTo>
                    <a:pt x="137" y="981"/>
                  </a:lnTo>
                  <a:lnTo>
                    <a:pt x="163" y="877"/>
                  </a:lnTo>
                  <a:lnTo>
                    <a:pt x="57" y="853"/>
                  </a:lnTo>
                  <a:lnTo>
                    <a:pt x="107" y="759"/>
                  </a:lnTo>
                  <a:lnTo>
                    <a:pt x="10" y="711"/>
                  </a:lnTo>
                  <a:lnTo>
                    <a:pt x="83" y="631"/>
                  </a:lnTo>
                  <a:lnTo>
                    <a:pt x="0" y="560"/>
                  </a:lnTo>
                  <a:lnTo>
                    <a:pt x="90" y="501"/>
                  </a:lnTo>
                  <a:lnTo>
                    <a:pt x="29" y="414"/>
                  </a:lnTo>
                  <a:lnTo>
                    <a:pt x="130" y="378"/>
                  </a:lnTo>
                  <a:lnTo>
                    <a:pt x="92" y="279"/>
                  </a:lnTo>
                  <a:lnTo>
                    <a:pt x="201" y="269"/>
                  </a:lnTo>
                  <a:lnTo>
                    <a:pt x="189" y="163"/>
                  </a:lnTo>
                  <a:lnTo>
                    <a:pt x="296" y="180"/>
                  </a:lnTo>
                  <a:lnTo>
                    <a:pt x="310" y="73"/>
                  </a:lnTo>
                  <a:lnTo>
                    <a:pt x="409" y="118"/>
                  </a:lnTo>
                  <a:lnTo>
                    <a:pt x="449" y="19"/>
                  </a:lnTo>
                  <a:lnTo>
                    <a:pt x="534" y="85"/>
                  </a:lnTo>
                  <a:lnTo>
                    <a:pt x="59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40000"/>
                </a:gs>
                <a:gs pos="100000">
                  <a:srgbClr val="FF1414"/>
                </a:gs>
              </a:gsLst>
              <a:lin ang="16200000" scaled="1"/>
              <a:tileRect/>
            </a:gradFill>
            <a:ln w="12700">
              <a:noFill/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prstClr val="white"/>
                </a:solidFill>
                <a:latin typeface="Helvetica LT Std" pitchFamily="34" charset="0"/>
              </a:endParaRPr>
            </a:p>
          </p:txBody>
        </p:sp>
      </p:grpSp>
      <p:grpSp>
        <p:nvGrpSpPr>
          <p:cNvPr id="15" name="Group 59"/>
          <p:cNvGrpSpPr/>
          <p:nvPr/>
        </p:nvGrpSpPr>
        <p:grpSpPr>
          <a:xfrm>
            <a:off x="7114471" y="4735757"/>
            <a:ext cx="1407532" cy="1063597"/>
            <a:chOff x="6694488" y="3124202"/>
            <a:chExt cx="1546224" cy="1168400"/>
          </a:xfrm>
          <a:solidFill>
            <a:srgbClr val="323232"/>
          </a:solidFill>
        </p:grpSpPr>
        <p:sp>
          <p:nvSpPr>
            <p:cNvPr id="54" name="Freeform 39"/>
            <p:cNvSpPr>
              <a:spLocks noEditPoints="1"/>
            </p:cNvSpPr>
            <p:nvPr/>
          </p:nvSpPr>
          <p:spPr bwMode="auto">
            <a:xfrm>
              <a:off x="6694488" y="3124202"/>
              <a:ext cx="1546224" cy="1168400"/>
            </a:xfrm>
            <a:custGeom>
              <a:avLst/>
              <a:gdLst>
                <a:gd name="T0" fmla="*/ 283 w 307"/>
                <a:gd name="T1" fmla="*/ 0 h 232"/>
                <a:gd name="T2" fmla="*/ 103 w 307"/>
                <a:gd name="T3" fmla="*/ 0 h 232"/>
                <a:gd name="T4" fmla="*/ 79 w 307"/>
                <a:gd name="T5" fmla="*/ 24 h 232"/>
                <a:gd name="T6" fmla="*/ 79 w 307"/>
                <a:gd name="T7" fmla="*/ 92 h 232"/>
                <a:gd name="T8" fmla="*/ 12 w 307"/>
                <a:gd name="T9" fmla="*/ 92 h 232"/>
                <a:gd name="T10" fmla="*/ 0 w 307"/>
                <a:gd name="T11" fmla="*/ 104 h 232"/>
                <a:gd name="T12" fmla="*/ 0 w 307"/>
                <a:gd name="T13" fmla="*/ 190 h 232"/>
                <a:gd name="T14" fmla="*/ 12 w 307"/>
                <a:gd name="T15" fmla="*/ 202 h 232"/>
                <a:gd name="T16" fmla="*/ 28 w 307"/>
                <a:gd name="T17" fmla="*/ 202 h 232"/>
                <a:gd name="T18" fmla="*/ 50 w 307"/>
                <a:gd name="T19" fmla="*/ 232 h 232"/>
                <a:gd name="T20" fmla="*/ 72 w 307"/>
                <a:gd name="T21" fmla="*/ 202 h 232"/>
                <a:gd name="T22" fmla="*/ 150 w 307"/>
                <a:gd name="T23" fmla="*/ 202 h 232"/>
                <a:gd name="T24" fmla="*/ 162 w 307"/>
                <a:gd name="T25" fmla="*/ 190 h 232"/>
                <a:gd name="T26" fmla="*/ 162 w 307"/>
                <a:gd name="T27" fmla="*/ 160 h 232"/>
                <a:gd name="T28" fmla="*/ 197 w 307"/>
                <a:gd name="T29" fmla="*/ 160 h 232"/>
                <a:gd name="T30" fmla="*/ 223 w 307"/>
                <a:gd name="T31" fmla="*/ 195 h 232"/>
                <a:gd name="T32" fmla="*/ 230 w 307"/>
                <a:gd name="T33" fmla="*/ 204 h 232"/>
                <a:gd name="T34" fmla="*/ 236 w 307"/>
                <a:gd name="T35" fmla="*/ 195 h 232"/>
                <a:gd name="T36" fmla="*/ 262 w 307"/>
                <a:gd name="T37" fmla="*/ 160 h 232"/>
                <a:gd name="T38" fmla="*/ 283 w 307"/>
                <a:gd name="T39" fmla="*/ 160 h 232"/>
                <a:gd name="T40" fmla="*/ 307 w 307"/>
                <a:gd name="T41" fmla="*/ 136 h 232"/>
                <a:gd name="T42" fmla="*/ 307 w 307"/>
                <a:gd name="T43" fmla="*/ 24 h 232"/>
                <a:gd name="T44" fmla="*/ 283 w 307"/>
                <a:gd name="T45" fmla="*/ 0 h 232"/>
                <a:gd name="T46" fmla="*/ 299 w 307"/>
                <a:gd name="T47" fmla="*/ 136 h 232"/>
                <a:gd name="T48" fmla="*/ 283 w 307"/>
                <a:gd name="T49" fmla="*/ 152 h 232"/>
                <a:gd name="T50" fmla="*/ 258 w 307"/>
                <a:gd name="T51" fmla="*/ 152 h 232"/>
                <a:gd name="T52" fmla="*/ 230 w 307"/>
                <a:gd name="T53" fmla="*/ 191 h 232"/>
                <a:gd name="T54" fmla="*/ 201 w 307"/>
                <a:gd name="T55" fmla="*/ 152 h 232"/>
                <a:gd name="T56" fmla="*/ 162 w 307"/>
                <a:gd name="T57" fmla="*/ 152 h 232"/>
                <a:gd name="T58" fmla="*/ 103 w 307"/>
                <a:gd name="T59" fmla="*/ 152 h 232"/>
                <a:gd name="T60" fmla="*/ 87 w 307"/>
                <a:gd name="T61" fmla="*/ 136 h 232"/>
                <a:gd name="T62" fmla="*/ 87 w 307"/>
                <a:gd name="T63" fmla="*/ 92 h 232"/>
                <a:gd name="T64" fmla="*/ 87 w 307"/>
                <a:gd name="T65" fmla="*/ 24 h 232"/>
                <a:gd name="T66" fmla="*/ 103 w 307"/>
                <a:gd name="T67" fmla="*/ 8 h 232"/>
                <a:gd name="T68" fmla="*/ 283 w 307"/>
                <a:gd name="T69" fmla="*/ 8 h 232"/>
                <a:gd name="T70" fmla="*/ 299 w 307"/>
                <a:gd name="T71" fmla="*/ 24 h 232"/>
                <a:gd name="T72" fmla="*/ 299 w 307"/>
                <a:gd name="T73" fmla="*/ 13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7" h="232">
                  <a:moveTo>
                    <a:pt x="283" y="0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90" y="0"/>
                    <a:pt x="79" y="11"/>
                    <a:pt x="79" y="24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5" y="92"/>
                    <a:pt x="0" y="97"/>
                    <a:pt x="0" y="104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7"/>
                    <a:pt x="5" y="202"/>
                    <a:pt x="12" y="202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50" y="232"/>
                    <a:pt x="50" y="232"/>
                    <a:pt x="50" y="232"/>
                  </a:cubicBezTo>
                  <a:cubicBezTo>
                    <a:pt x="72" y="202"/>
                    <a:pt x="72" y="202"/>
                    <a:pt x="72" y="202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57" y="202"/>
                    <a:pt x="162" y="197"/>
                    <a:pt x="162" y="190"/>
                  </a:cubicBezTo>
                  <a:cubicBezTo>
                    <a:pt x="162" y="160"/>
                    <a:pt x="162" y="160"/>
                    <a:pt x="162" y="160"/>
                  </a:cubicBezTo>
                  <a:cubicBezTo>
                    <a:pt x="197" y="160"/>
                    <a:pt x="197" y="160"/>
                    <a:pt x="197" y="160"/>
                  </a:cubicBezTo>
                  <a:cubicBezTo>
                    <a:pt x="223" y="195"/>
                    <a:pt x="223" y="195"/>
                    <a:pt x="223" y="195"/>
                  </a:cubicBezTo>
                  <a:cubicBezTo>
                    <a:pt x="230" y="204"/>
                    <a:pt x="230" y="204"/>
                    <a:pt x="230" y="204"/>
                  </a:cubicBezTo>
                  <a:cubicBezTo>
                    <a:pt x="236" y="195"/>
                    <a:pt x="236" y="195"/>
                    <a:pt x="236" y="195"/>
                  </a:cubicBezTo>
                  <a:cubicBezTo>
                    <a:pt x="262" y="160"/>
                    <a:pt x="262" y="160"/>
                    <a:pt x="262" y="160"/>
                  </a:cubicBezTo>
                  <a:cubicBezTo>
                    <a:pt x="283" y="160"/>
                    <a:pt x="283" y="160"/>
                    <a:pt x="283" y="160"/>
                  </a:cubicBezTo>
                  <a:cubicBezTo>
                    <a:pt x="297" y="160"/>
                    <a:pt x="307" y="149"/>
                    <a:pt x="307" y="136"/>
                  </a:cubicBezTo>
                  <a:cubicBezTo>
                    <a:pt x="307" y="24"/>
                    <a:pt x="307" y="24"/>
                    <a:pt x="307" y="24"/>
                  </a:cubicBezTo>
                  <a:cubicBezTo>
                    <a:pt x="307" y="11"/>
                    <a:pt x="297" y="0"/>
                    <a:pt x="283" y="0"/>
                  </a:cubicBezTo>
                  <a:close/>
                  <a:moveTo>
                    <a:pt x="299" y="136"/>
                  </a:moveTo>
                  <a:cubicBezTo>
                    <a:pt x="299" y="145"/>
                    <a:pt x="292" y="152"/>
                    <a:pt x="283" y="152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30" y="191"/>
                    <a:pt x="230" y="191"/>
                    <a:pt x="230" y="191"/>
                  </a:cubicBezTo>
                  <a:cubicBezTo>
                    <a:pt x="201" y="152"/>
                    <a:pt x="201" y="152"/>
                    <a:pt x="201" y="152"/>
                  </a:cubicBezTo>
                  <a:cubicBezTo>
                    <a:pt x="162" y="152"/>
                    <a:pt x="162" y="152"/>
                    <a:pt x="162" y="152"/>
                  </a:cubicBezTo>
                  <a:cubicBezTo>
                    <a:pt x="103" y="152"/>
                    <a:pt x="103" y="152"/>
                    <a:pt x="103" y="152"/>
                  </a:cubicBezTo>
                  <a:cubicBezTo>
                    <a:pt x="94" y="152"/>
                    <a:pt x="87" y="145"/>
                    <a:pt x="87" y="136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15"/>
                    <a:pt x="94" y="8"/>
                    <a:pt x="103" y="8"/>
                  </a:cubicBezTo>
                  <a:cubicBezTo>
                    <a:pt x="283" y="8"/>
                    <a:pt x="283" y="8"/>
                    <a:pt x="283" y="8"/>
                  </a:cubicBezTo>
                  <a:cubicBezTo>
                    <a:pt x="292" y="8"/>
                    <a:pt x="299" y="15"/>
                    <a:pt x="299" y="24"/>
                  </a:cubicBezTo>
                  <a:lnTo>
                    <a:pt x="299" y="13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62626"/>
                </a:gs>
                <a:gs pos="100000">
                  <a:srgbClr val="4D4D4D"/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7294563" y="3381376"/>
              <a:ext cx="744537" cy="39688"/>
            </a:xfrm>
            <a:custGeom>
              <a:avLst/>
              <a:gdLst>
                <a:gd name="T0" fmla="*/ 146 w 148"/>
                <a:gd name="T1" fmla="*/ 0 h 8"/>
                <a:gd name="T2" fmla="*/ 3 w 148"/>
                <a:gd name="T3" fmla="*/ 0 h 8"/>
                <a:gd name="T4" fmla="*/ 0 w 148"/>
                <a:gd name="T5" fmla="*/ 3 h 8"/>
                <a:gd name="T6" fmla="*/ 0 w 148"/>
                <a:gd name="T7" fmla="*/ 5 h 8"/>
                <a:gd name="T8" fmla="*/ 3 w 148"/>
                <a:gd name="T9" fmla="*/ 8 h 8"/>
                <a:gd name="T10" fmla="*/ 146 w 148"/>
                <a:gd name="T11" fmla="*/ 8 h 8"/>
                <a:gd name="T12" fmla="*/ 148 w 148"/>
                <a:gd name="T13" fmla="*/ 5 h 8"/>
                <a:gd name="T14" fmla="*/ 148 w 148"/>
                <a:gd name="T15" fmla="*/ 3 h 8"/>
                <a:gd name="T16" fmla="*/ 146 w 14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8">
                  <a:moveTo>
                    <a:pt x="14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7" y="8"/>
                    <a:pt x="148" y="6"/>
                    <a:pt x="148" y="5"/>
                  </a:cubicBezTo>
                  <a:cubicBezTo>
                    <a:pt x="148" y="3"/>
                    <a:pt x="148" y="3"/>
                    <a:pt x="148" y="3"/>
                  </a:cubicBezTo>
                  <a:cubicBezTo>
                    <a:pt x="148" y="1"/>
                    <a:pt x="147" y="0"/>
                    <a:pt x="1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62626"/>
                </a:gs>
                <a:gs pos="100000">
                  <a:srgbClr val="4D4D4D"/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7294563" y="3497263"/>
              <a:ext cx="744537" cy="34925"/>
            </a:xfrm>
            <a:custGeom>
              <a:avLst/>
              <a:gdLst>
                <a:gd name="T0" fmla="*/ 146 w 148"/>
                <a:gd name="T1" fmla="*/ 0 h 7"/>
                <a:gd name="T2" fmla="*/ 3 w 148"/>
                <a:gd name="T3" fmla="*/ 0 h 7"/>
                <a:gd name="T4" fmla="*/ 0 w 148"/>
                <a:gd name="T5" fmla="*/ 3 h 7"/>
                <a:gd name="T6" fmla="*/ 0 w 148"/>
                <a:gd name="T7" fmla="*/ 4 h 7"/>
                <a:gd name="T8" fmla="*/ 3 w 148"/>
                <a:gd name="T9" fmla="*/ 7 h 7"/>
                <a:gd name="T10" fmla="*/ 146 w 148"/>
                <a:gd name="T11" fmla="*/ 7 h 7"/>
                <a:gd name="T12" fmla="*/ 148 w 148"/>
                <a:gd name="T13" fmla="*/ 4 h 7"/>
                <a:gd name="T14" fmla="*/ 148 w 148"/>
                <a:gd name="T15" fmla="*/ 3 h 7"/>
                <a:gd name="T16" fmla="*/ 146 w 148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7">
                  <a:moveTo>
                    <a:pt x="14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46" y="7"/>
                    <a:pt x="146" y="7"/>
                    <a:pt x="146" y="7"/>
                  </a:cubicBezTo>
                  <a:cubicBezTo>
                    <a:pt x="147" y="7"/>
                    <a:pt x="148" y="6"/>
                    <a:pt x="148" y="4"/>
                  </a:cubicBezTo>
                  <a:cubicBezTo>
                    <a:pt x="148" y="3"/>
                    <a:pt x="148" y="3"/>
                    <a:pt x="148" y="3"/>
                  </a:cubicBezTo>
                  <a:cubicBezTo>
                    <a:pt x="148" y="1"/>
                    <a:pt x="147" y="0"/>
                    <a:pt x="1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62626"/>
                </a:gs>
                <a:gs pos="100000">
                  <a:srgbClr val="4D4D4D"/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7294563" y="3608388"/>
              <a:ext cx="744537" cy="39688"/>
            </a:xfrm>
            <a:custGeom>
              <a:avLst/>
              <a:gdLst>
                <a:gd name="T0" fmla="*/ 146 w 148"/>
                <a:gd name="T1" fmla="*/ 0 h 8"/>
                <a:gd name="T2" fmla="*/ 3 w 148"/>
                <a:gd name="T3" fmla="*/ 0 h 8"/>
                <a:gd name="T4" fmla="*/ 0 w 148"/>
                <a:gd name="T5" fmla="*/ 3 h 8"/>
                <a:gd name="T6" fmla="*/ 0 w 148"/>
                <a:gd name="T7" fmla="*/ 5 h 8"/>
                <a:gd name="T8" fmla="*/ 3 w 148"/>
                <a:gd name="T9" fmla="*/ 8 h 8"/>
                <a:gd name="T10" fmla="*/ 146 w 148"/>
                <a:gd name="T11" fmla="*/ 8 h 8"/>
                <a:gd name="T12" fmla="*/ 148 w 148"/>
                <a:gd name="T13" fmla="*/ 5 h 8"/>
                <a:gd name="T14" fmla="*/ 148 w 148"/>
                <a:gd name="T15" fmla="*/ 3 h 8"/>
                <a:gd name="T16" fmla="*/ 146 w 14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8">
                  <a:moveTo>
                    <a:pt x="14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1" y="8"/>
                    <a:pt x="3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7" y="8"/>
                    <a:pt x="148" y="7"/>
                    <a:pt x="148" y="5"/>
                  </a:cubicBezTo>
                  <a:cubicBezTo>
                    <a:pt x="148" y="3"/>
                    <a:pt x="148" y="3"/>
                    <a:pt x="148" y="3"/>
                  </a:cubicBezTo>
                  <a:cubicBezTo>
                    <a:pt x="148" y="2"/>
                    <a:pt x="147" y="0"/>
                    <a:pt x="1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62626"/>
                </a:gs>
                <a:gs pos="100000">
                  <a:srgbClr val="4D4D4D"/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" name="TextBox 91"/>
          <p:cNvSpPr txBox="1">
            <a:spLocks noChangeArrowheads="1"/>
          </p:cNvSpPr>
          <p:nvPr/>
        </p:nvSpPr>
        <p:spPr bwMode="auto">
          <a:xfrm>
            <a:off x="7546975" y="4451350"/>
            <a:ext cx="139065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defTabSz="914400">
              <a:lnSpc>
                <a:spcPct val="95000"/>
              </a:lnSpc>
            </a:pPr>
            <a:r>
              <a:rPr lang="en-US" sz="1300">
                <a:solidFill>
                  <a:srgbClr val="555555"/>
                </a:solidFill>
                <a:latin typeface="Helvetica LT Std" charset="0"/>
              </a:rPr>
              <a:t>Social</a:t>
            </a:r>
          </a:p>
        </p:txBody>
      </p:sp>
      <p:sp>
        <p:nvSpPr>
          <p:cNvPr id="63" name="Oval 62"/>
          <p:cNvSpPr/>
          <p:nvPr/>
        </p:nvSpPr>
        <p:spPr>
          <a:xfrm>
            <a:off x="7037388" y="5832475"/>
            <a:ext cx="1647825" cy="250825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2649538" y="4308475"/>
            <a:ext cx="1389062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defTabSz="914400">
              <a:lnSpc>
                <a:spcPct val="95000"/>
              </a:lnSpc>
            </a:pPr>
            <a:r>
              <a:rPr lang="en-US" sz="1300">
                <a:solidFill>
                  <a:srgbClr val="555555"/>
                </a:solidFill>
                <a:latin typeface="Helvetica LT Std" charset="0"/>
              </a:rPr>
              <a:t>Front Door</a:t>
            </a: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4964113" y="4308475"/>
            <a:ext cx="1389062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defTabSz="914400">
              <a:lnSpc>
                <a:spcPct val="95000"/>
              </a:lnSpc>
            </a:pPr>
            <a:r>
              <a:rPr lang="en-US" sz="1300">
                <a:solidFill>
                  <a:srgbClr val="555555"/>
                </a:solidFill>
                <a:latin typeface="Helvetica LT Std" charset="0"/>
              </a:rPr>
              <a:t>Side Door</a:t>
            </a: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563563" y="1898650"/>
            <a:ext cx="1962150" cy="2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>
              <a:lnSpc>
                <a:spcPct val="95000"/>
              </a:lnSpc>
            </a:pPr>
            <a:r>
              <a:rPr lang="en-US" sz="1400" b="1" dirty="0" err="1" smtClean="0">
                <a:solidFill>
                  <a:srgbClr val="EA0B00"/>
                </a:solidFill>
                <a:latin typeface="Helvetica LT Std" charset="0"/>
              </a:rPr>
              <a:t>Puerta</a:t>
            </a:r>
            <a:r>
              <a:rPr lang="en-US" sz="1400" b="1" dirty="0" smtClean="0">
                <a:solidFill>
                  <a:srgbClr val="EA0B00"/>
                </a:solidFill>
                <a:latin typeface="Helvetica LT Std" charset="0"/>
              </a:rPr>
              <a:t> </a:t>
            </a:r>
            <a:r>
              <a:rPr lang="en-US" sz="1400" b="1" dirty="0" err="1" smtClean="0">
                <a:solidFill>
                  <a:srgbClr val="EA0B00"/>
                </a:solidFill>
                <a:latin typeface="Helvetica LT Std" charset="0"/>
              </a:rPr>
              <a:t>Principaol</a:t>
            </a:r>
            <a:endParaRPr lang="en-US" sz="1300" dirty="0">
              <a:solidFill>
                <a:srgbClr val="7D7D7D"/>
              </a:solidFill>
              <a:latin typeface="Helvetica LT Std" charset="0"/>
            </a:endParaRPr>
          </a:p>
        </p:txBody>
      </p:sp>
      <p:cxnSp>
        <p:nvCxnSpPr>
          <p:cNvPr id="73" name="Elbow Connector 72"/>
          <p:cNvCxnSpPr/>
          <p:nvPr/>
        </p:nvCxnSpPr>
        <p:spPr>
          <a:xfrm rot="16200000" flipV="1">
            <a:off x="-390525" y="2884488"/>
            <a:ext cx="2003425" cy="415925"/>
          </a:xfrm>
          <a:prstGeom prst="bentConnector3">
            <a:avLst>
              <a:gd name="adj1" fmla="val -702"/>
            </a:avLst>
          </a:prstGeom>
          <a:solidFill>
            <a:schemeClr val="bg1"/>
          </a:solidFill>
          <a:ln w="12700"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Elbow Connector 76"/>
          <p:cNvCxnSpPr/>
          <p:nvPr/>
        </p:nvCxnSpPr>
        <p:spPr>
          <a:xfrm rot="5400000" flipH="1" flipV="1">
            <a:off x="6999288" y="2519362"/>
            <a:ext cx="2216150" cy="974725"/>
          </a:xfrm>
          <a:prstGeom prst="bentConnector3">
            <a:avLst>
              <a:gd name="adj1" fmla="val 623"/>
            </a:avLst>
          </a:prstGeom>
          <a:solidFill>
            <a:schemeClr val="bg1"/>
          </a:solidFill>
          <a:ln w="12700"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6457950" y="1700213"/>
            <a:ext cx="2136775" cy="2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 defTabSz="914400">
              <a:lnSpc>
                <a:spcPct val="95000"/>
              </a:lnSpc>
            </a:pPr>
            <a:r>
              <a:rPr lang="en-US" sz="1400" b="1" dirty="0" err="1" smtClean="0">
                <a:solidFill>
                  <a:srgbClr val="EA0B00"/>
                </a:solidFill>
                <a:latin typeface="Helvetica LT Std" charset="0"/>
              </a:rPr>
              <a:t>Puerta</a:t>
            </a:r>
            <a:r>
              <a:rPr lang="en-US" sz="1400" b="1" smtClean="0">
                <a:solidFill>
                  <a:srgbClr val="EA0B00"/>
                </a:solidFill>
                <a:latin typeface="Helvetica LT Std" charset="0"/>
              </a:rPr>
              <a:t> Lateral</a:t>
            </a:r>
            <a:endParaRPr lang="en-US" sz="1300" dirty="0">
              <a:solidFill>
                <a:srgbClr val="7D7D7D"/>
              </a:solidFill>
              <a:latin typeface="Helvetica LT Std" charset="0"/>
            </a:endParaRPr>
          </a:p>
        </p:txBody>
      </p:sp>
      <p:sp>
        <p:nvSpPr>
          <p:cNvPr id="79" name="Text Placeholder 78"/>
          <p:cNvSpPr>
            <a:spLocks noGrp="1"/>
          </p:cNvSpPr>
          <p:nvPr>
            <p:ph type="body" sz="quarter" idx="4294967295"/>
          </p:nvPr>
        </p:nvSpPr>
        <p:spPr>
          <a:xfrm>
            <a:off x="628111" y="1094781"/>
            <a:ext cx="7650162" cy="708025"/>
          </a:xfrm>
        </p:spPr>
        <p:txBody>
          <a:bodyPr>
            <a:normAutofit fontScale="77500" lnSpcReduction="20000"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dirty="0" err="1" smtClean="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rPr>
              <a:t>Más</a:t>
            </a:r>
            <a:r>
              <a:rPr lang="en-US" dirty="0" smtClean="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rPr>
              <a:t> de la </a:t>
            </a:r>
            <a:r>
              <a:rPr lang="en-US" dirty="0" err="1" smtClean="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rPr>
              <a:t>mitad</a:t>
            </a:r>
            <a:r>
              <a:rPr lang="en-US" dirty="0" smtClean="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rPr>
              <a:t> de los </a:t>
            </a:r>
            <a:r>
              <a:rPr lang="en-US" dirty="0" err="1" smtClean="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rPr>
              <a:t>usuarios</a:t>
            </a:r>
            <a:r>
              <a:rPr lang="en-US" dirty="0" smtClean="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rPr>
              <a:t>entran</a:t>
            </a:r>
            <a:r>
              <a:rPr lang="en-US" dirty="0" smtClean="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rPr>
              <a:t> a YouTube a </a:t>
            </a:r>
            <a:r>
              <a:rPr lang="en-US" dirty="0" err="1" smtClean="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rPr>
              <a:t>través</a:t>
            </a:r>
            <a:r>
              <a:rPr lang="en-US" dirty="0" smtClean="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rPr>
              <a:t> de la </a:t>
            </a:r>
            <a:r>
              <a:rPr lang="en-US" dirty="0" err="1" smtClean="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rPr>
              <a:t>puerta</a:t>
            </a:r>
            <a:r>
              <a:rPr lang="en-US" dirty="0" smtClean="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rPr>
              <a:t> “lateral”</a:t>
            </a:r>
            <a:endParaRPr dirty="0">
              <a:solidFill>
                <a:schemeClr val="tx1"/>
              </a:solidFill>
              <a:latin typeface="Helvetica Neue" charset="0"/>
              <a:ea typeface="Helvetica Neue" charset="0"/>
              <a:cs typeface="Helvetica Neue" charset="0"/>
            </a:endParaRPr>
          </a:p>
        </p:txBody>
      </p:sp>
      <p:sp>
        <p:nvSpPr>
          <p:cNvPr id="71" name="Title 60"/>
          <p:cNvSpPr>
            <a:spLocks noGrp="1"/>
          </p:cNvSpPr>
          <p:nvPr>
            <p:ph type="title" idx="4294967295"/>
          </p:nvPr>
        </p:nvSpPr>
        <p:spPr>
          <a:xfrm>
            <a:off x="333394" y="577850"/>
            <a:ext cx="8421687" cy="53498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tx1"/>
                </a:solidFill>
                <a:latin typeface="Helvetica Neue"/>
                <a:cs typeface="Helvetica Neue"/>
              </a:rPr>
              <a:t>El v</a:t>
            </a:r>
            <a:r>
              <a:rPr sz="3600" dirty="0" smtClean="0">
                <a:solidFill>
                  <a:schemeClr val="tx1"/>
                </a:solidFill>
                <a:latin typeface="Helvetica Neue"/>
                <a:cs typeface="Helvetica Neue"/>
              </a:rPr>
              <a:t>ideo </a:t>
            </a:r>
            <a:r>
              <a:rPr lang="en-US" sz="3600" dirty="0" err="1" smtClean="0">
                <a:solidFill>
                  <a:schemeClr val="tx1"/>
                </a:solidFill>
                <a:latin typeface="Helvetica Neue"/>
                <a:cs typeface="Helvetica Neue"/>
              </a:rPr>
              <a:t>es</a:t>
            </a:r>
            <a:r>
              <a:rPr lang="en-US" sz="3600" dirty="0" smtClean="0">
                <a:solidFill>
                  <a:schemeClr val="tx1"/>
                </a:solidFill>
                <a:latin typeface="Helvetica Neue"/>
                <a:cs typeface="Helvetica Neue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Helvetica Neue"/>
                <a:cs typeface="Helvetica Neue"/>
              </a:rPr>
              <a:t>inherentemente</a:t>
            </a:r>
            <a:r>
              <a:rPr lang="en-US" sz="3600" dirty="0" smtClean="0">
                <a:solidFill>
                  <a:schemeClr val="tx1"/>
                </a:solidFill>
                <a:latin typeface="Helvetica Neue"/>
                <a:cs typeface="Helvetica Neue"/>
              </a:rPr>
              <a:t> </a:t>
            </a:r>
            <a:r>
              <a:rPr sz="3600" dirty="0" smtClean="0">
                <a:solidFill>
                  <a:schemeClr val="tx1"/>
                </a:solidFill>
                <a:latin typeface="Helvetica Neue"/>
                <a:cs typeface="Helvetica Neue"/>
              </a:rPr>
              <a:t>social</a:t>
            </a:r>
            <a:endParaRPr sz="3600" dirty="0">
              <a:solidFill>
                <a:schemeClr val="tx1"/>
              </a:solidFill>
              <a:latin typeface="Helvetica Neue"/>
              <a:cs typeface="Helvetica Neue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3" y="1815043"/>
            <a:ext cx="2222500" cy="1573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875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4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71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8300"/>
                            </p:stCondLst>
                            <p:childTnLst>
                              <p:par>
                                <p:cTn id="90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0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65" grpId="0" animBg="1"/>
      <p:bldP spid="66" grpId="0" animBg="1"/>
      <p:bldP spid="9" grpId="0" animBg="1"/>
      <p:bldP spid="90" grpId="0"/>
      <p:bldP spid="91" grpId="0"/>
      <p:bldP spid="94" grpId="0"/>
      <p:bldP spid="92" grpId="0"/>
      <p:bldP spid="63" grpId="0" animBg="1"/>
      <p:bldP spid="68" grpId="0"/>
      <p:bldP spid="70" grpId="0"/>
      <p:bldP spid="72" grpId="0"/>
      <p:bldP spid="78" grpId="0"/>
      <p:bldP spid="7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339373" y="2405022"/>
            <a:ext cx="6800800" cy="3220838"/>
            <a:chOff x="557213" y="1143000"/>
            <a:chExt cx="5204941" cy="4334635"/>
          </a:xfrm>
        </p:grpSpPr>
        <p:sp>
          <p:nvSpPr>
            <p:cNvPr id="15" name="Rectangle 14"/>
            <p:cNvSpPr/>
            <p:nvPr/>
          </p:nvSpPr>
          <p:spPr bwMode="gray">
            <a:xfrm>
              <a:off x="557213" y="1143000"/>
              <a:ext cx="890587" cy="4292600"/>
            </a:xfrm>
            <a:prstGeom prst="rect">
              <a:avLst/>
            </a:prstGeom>
            <a:solidFill>
              <a:srgbClr val="E8E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endParaRPr lang="en-US" sz="1600" dirty="0">
                <a:solidFill>
                  <a:srgbClr val="FFFFFF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16" name="Rectangle 15"/>
            <p:cNvSpPr/>
            <p:nvPr/>
          </p:nvSpPr>
          <p:spPr bwMode="gray">
            <a:xfrm>
              <a:off x="1590432" y="1143000"/>
              <a:ext cx="890587" cy="4292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endParaRPr lang="en-US" sz="1600" dirty="0">
                <a:solidFill>
                  <a:srgbClr val="FFFFFF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17" name="Rectangle 16"/>
            <p:cNvSpPr/>
            <p:nvPr/>
          </p:nvSpPr>
          <p:spPr bwMode="gray">
            <a:xfrm>
              <a:off x="2623650" y="1143000"/>
              <a:ext cx="890587" cy="4292600"/>
            </a:xfrm>
            <a:prstGeom prst="rect">
              <a:avLst/>
            </a:prstGeom>
            <a:solidFill>
              <a:srgbClr val="E8E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endParaRPr lang="en-US" sz="1600" dirty="0">
                <a:solidFill>
                  <a:srgbClr val="FFFFFF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18" name="Rectangle 17"/>
            <p:cNvSpPr/>
            <p:nvPr/>
          </p:nvSpPr>
          <p:spPr bwMode="gray">
            <a:xfrm>
              <a:off x="3656869" y="1143000"/>
              <a:ext cx="890587" cy="4292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endParaRPr lang="en-US" sz="1600" dirty="0">
                <a:solidFill>
                  <a:srgbClr val="FFFFFF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20" name="Rectangle 19"/>
            <p:cNvSpPr/>
            <p:nvPr/>
          </p:nvSpPr>
          <p:spPr bwMode="gray">
            <a:xfrm>
              <a:off x="4871567" y="1185035"/>
              <a:ext cx="890587" cy="4292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endParaRPr lang="en-US" sz="1600" dirty="0">
                <a:solidFill>
                  <a:srgbClr val="FFFFFF"/>
                </a:solidFill>
                <a:latin typeface="Open Sans Light"/>
                <a:cs typeface="Open Sans Light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333819" y="2928748"/>
            <a:ext cx="1106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 err="1" smtClean="0">
                <a:solidFill>
                  <a:srgbClr val="3369E8"/>
                </a:solidFill>
                <a:latin typeface="Open Sans Light"/>
                <a:cs typeface="Open Sans Light"/>
              </a:rPr>
              <a:t>Busqueda</a:t>
            </a:r>
            <a:endParaRPr lang="en-US" sz="1600" b="1" dirty="0">
              <a:solidFill>
                <a:srgbClr val="3369E8"/>
              </a:solidFill>
              <a:latin typeface="Open Sans Light"/>
              <a:cs typeface="Open Sans Ligh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753456" y="2926960"/>
            <a:ext cx="10478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 smtClean="0">
                <a:solidFill>
                  <a:srgbClr val="FF0000"/>
                </a:solidFill>
                <a:latin typeface="Open Sans Light"/>
                <a:cs typeface="Open Sans Light"/>
              </a:rPr>
              <a:t>Video</a:t>
            </a:r>
            <a:endParaRPr lang="en-US" sz="1600" b="1" dirty="0">
              <a:solidFill>
                <a:srgbClr val="FF0000"/>
              </a:solidFill>
              <a:latin typeface="Open Sans Light"/>
              <a:cs typeface="Open Sans Ligh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093462" y="2938832"/>
            <a:ext cx="10478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 smtClean="0">
                <a:solidFill>
                  <a:srgbClr val="4E5053"/>
                </a:solidFill>
                <a:latin typeface="Open Sans Light"/>
                <a:cs typeface="Open Sans Light"/>
              </a:rPr>
              <a:t>Play</a:t>
            </a:r>
            <a:endParaRPr lang="en-US" sz="1600" b="1" dirty="0">
              <a:solidFill>
                <a:srgbClr val="4E5053"/>
              </a:solidFill>
              <a:latin typeface="Open Sans Light"/>
              <a:cs typeface="Open Sans Ligh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442661" y="2934715"/>
            <a:ext cx="104784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 smtClean="0">
                <a:solidFill>
                  <a:srgbClr val="D50F25"/>
                </a:solidFill>
                <a:latin typeface="Open Sans Light"/>
                <a:cs typeface="Open Sans Light"/>
              </a:rPr>
              <a:t>Red de Display</a:t>
            </a:r>
            <a:endParaRPr lang="en-US" sz="1600" b="1" dirty="0">
              <a:solidFill>
                <a:srgbClr val="D50F25"/>
              </a:solidFill>
              <a:latin typeface="Open Sans Light"/>
              <a:cs typeface="Open Sans Ligh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041720" y="2939660"/>
            <a:ext cx="10478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 smtClean="0">
                <a:solidFill>
                  <a:srgbClr val="82AD3E"/>
                </a:solidFill>
                <a:latin typeface="Open Sans Light"/>
                <a:cs typeface="Open Sans Light"/>
              </a:rPr>
              <a:t>Maps</a:t>
            </a:r>
            <a:endParaRPr lang="en-US" sz="1600" b="1" dirty="0">
              <a:solidFill>
                <a:srgbClr val="82AD3E"/>
              </a:solidFill>
              <a:latin typeface="Open Sans Light"/>
              <a:cs typeface="Open Sans Light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27570" y="3740645"/>
            <a:ext cx="8051606" cy="620713"/>
          </a:xfrm>
          <a:custGeom>
            <a:avLst/>
            <a:gdLst>
              <a:gd name="T0" fmla="*/ 3251 w 3252"/>
              <a:gd name="T1" fmla="*/ 124 h 250"/>
              <a:gd name="T2" fmla="*/ 3223 w 3252"/>
              <a:gd name="T3" fmla="*/ 96 h 250"/>
              <a:gd name="T4" fmla="*/ 3145 w 3252"/>
              <a:gd name="T5" fmla="*/ 21 h 250"/>
              <a:gd name="T6" fmla="*/ 3102 w 3252"/>
              <a:gd name="T7" fmla="*/ 8 h 250"/>
              <a:gd name="T8" fmla="*/ 3117 w 3252"/>
              <a:gd name="T9" fmla="*/ 50 h 250"/>
              <a:gd name="T10" fmla="*/ 3167 w 3252"/>
              <a:gd name="T11" fmla="*/ 98 h 250"/>
              <a:gd name="T12" fmla="*/ 3173 w 3252"/>
              <a:gd name="T13" fmla="*/ 107 h 250"/>
              <a:gd name="T14" fmla="*/ 40 w 3252"/>
              <a:gd name="T15" fmla="*/ 107 h 250"/>
              <a:gd name="T16" fmla="*/ 0 w 3252"/>
              <a:gd name="T17" fmla="*/ 127 h 250"/>
              <a:gd name="T18" fmla="*/ 40 w 3252"/>
              <a:gd name="T19" fmla="*/ 147 h 250"/>
              <a:gd name="T20" fmla="*/ 3173 w 3252"/>
              <a:gd name="T21" fmla="*/ 147 h 250"/>
              <a:gd name="T22" fmla="*/ 3167 w 3252"/>
              <a:gd name="T23" fmla="*/ 154 h 250"/>
              <a:gd name="T24" fmla="*/ 3117 w 3252"/>
              <a:gd name="T25" fmla="*/ 200 h 250"/>
              <a:gd name="T26" fmla="*/ 3102 w 3252"/>
              <a:gd name="T27" fmla="*/ 242 h 250"/>
              <a:gd name="T28" fmla="*/ 3145 w 3252"/>
              <a:gd name="T29" fmla="*/ 229 h 250"/>
              <a:gd name="T30" fmla="*/ 3223 w 3252"/>
              <a:gd name="T31" fmla="*/ 154 h 250"/>
              <a:gd name="T32" fmla="*/ 3251 w 3252"/>
              <a:gd name="T33" fmla="*/ 126 h 250"/>
              <a:gd name="T34" fmla="*/ 3251 w 3252"/>
              <a:gd name="T35" fmla="*/ 124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252" h="250">
                <a:moveTo>
                  <a:pt x="3251" y="124"/>
                </a:moveTo>
                <a:cubicBezTo>
                  <a:pt x="3252" y="124"/>
                  <a:pt x="3239" y="111"/>
                  <a:pt x="3223" y="96"/>
                </a:cubicBezTo>
                <a:cubicBezTo>
                  <a:pt x="3145" y="21"/>
                  <a:pt x="3145" y="21"/>
                  <a:pt x="3145" y="21"/>
                </a:cubicBezTo>
                <a:cubicBezTo>
                  <a:pt x="3129" y="6"/>
                  <a:pt x="3109" y="0"/>
                  <a:pt x="3102" y="8"/>
                </a:cubicBezTo>
                <a:cubicBezTo>
                  <a:pt x="3094" y="16"/>
                  <a:pt x="3101" y="35"/>
                  <a:pt x="3117" y="50"/>
                </a:cubicBezTo>
                <a:cubicBezTo>
                  <a:pt x="3167" y="98"/>
                  <a:pt x="3167" y="98"/>
                  <a:pt x="3167" y="98"/>
                </a:cubicBezTo>
                <a:cubicBezTo>
                  <a:pt x="3169" y="101"/>
                  <a:pt x="3171" y="103"/>
                  <a:pt x="3173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18" y="107"/>
                  <a:pt x="0" y="116"/>
                  <a:pt x="0" y="127"/>
                </a:cubicBezTo>
                <a:cubicBezTo>
                  <a:pt x="0" y="138"/>
                  <a:pt x="18" y="147"/>
                  <a:pt x="40" y="147"/>
                </a:cubicBezTo>
                <a:cubicBezTo>
                  <a:pt x="3173" y="147"/>
                  <a:pt x="3173" y="147"/>
                  <a:pt x="3173" y="147"/>
                </a:cubicBezTo>
                <a:cubicBezTo>
                  <a:pt x="3171" y="147"/>
                  <a:pt x="3169" y="151"/>
                  <a:pt x="3167" y="154"/>
                </a:cubicBezTo>
                <a:cubicBezTo>
                  <a:pt x="3117" y="200"/>
                  <a:pt x="3117" y="200"/>
                  <a:pt x="3117" y="200"/>
                </a:cubicBezTo>
                <a:cubicBezTo>
                  <a:pt x="3101" y="215"/>
                  <a:pt x="3094" y="234"/>
                  <a:pt x="3102" y="242"/>
                </a:cubicBezTo>
                <a:cubicBezTo>
                  <a:pt x="3109" y="250"/>
                  <a:pt x="3129" y="244"/>
                  <a:pt x="3145" y="229"/>
                </a:cubicBezTo>
                <a:cubicBezTo>
                  <a:pt x="3223" y="154"/>
                  <a:pt x="3223" y="154"/>
                  <a:pt x="3223" y="154"/>
                </a:cubicBezTo>
                <a:cubicBezTo>
                  <a:pt x="3239" y="139"/>
                  <a:pt x="3252" y="126"/>
                  <a:pt x="3251" y="126"/>
                </a:cubicBezTo>
                <a:cubicBezTo>
                  <a:pt x="3251" y="125"/>
                  <a:pt x="3251" y="125"/>
                  <a:pt x="3251" y="12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333336"/>
              </a:solidFill>
              <a:latin typeface="Open Sans Light"/>
              <a:cs typeface="Open Sans Light"/>
            </a:endParaRPr>
          </a:p>
        </p:txBody>
      </p:sp>
      <p:sp>
        <p:nvSpPr>
          <p:cNvPr id="23" name="Oval 22"/>
          <p:cNvSpPr/>
          <p:nvPr/>
        </p:nvSpPr>
        <p:spPr bwMode="gray">
          <a:xfrm>
            <a:off x="1057345" y="3674990"/>
            <a:ext cx="725715" cy="725715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en-US" sz="1600" dirty="0">
              <a:solidFill>
                <a:srgbClr val="FFFFFF"/>
              </a:solidFill>
              <a:latin typeface="Open Sans Light"/>
              <a:cs typeface="Open Sans Light"/>
            </a:endParaRPr>
          </a:p>
        </p:txBody>
      </p:sp>
      <p:sp>
        <p:nvSpPr>
          <p:cNvPr id="24" name="Oval 23"/>
          <p:cNvSpPr/>
          <p:nvPr/>
        </p:nvSpPr>
        <p:spPr bwMode="gray">
          <a:xfrm>
            <a:off x="3002260" y="3674990"/>
            <a:ext cx="725715" cy="725715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en-US" sz="1600" dirty="0">
              <a:solidFill>
                <a:srgbClr val="FFFFFF"/>
              </a:solidFill>
              <a:latin typeface="Open Sans Light"/>
              <a:cs typeface="Open Sans Light"/>
            </a:endParaRPr>
          </a:p>
        </p:txBody>
      </p:sp>
      <p:sp>
        <p:nvSpPr>
          <p:cNvPr id="25" name="Oval 24"/>
          <p:cNvSpPr/>
          <p:nvPr/>
        </p:nvSpPr>
        <p:spPr bwMode="gray">
          <a:xfrm>
            <a:off x="4947175" y="3674990"/>
            <a:ext cx="725715" cy="725715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en-US" sz="1600" dirty="0">
              <a:solidFill>
                <a:srgbClr val="FFFFFF"/>
              </a:solidFill>
              <a:latin typeface="Open Sans Light"/>
              <a:cs typeface="Open Sans Light"/>
            </a:endParaRPr>
          </a:p>
        </p:txBody>
      </p:sp>
      <p:sp>
        <p:nvSpPr>
          <p:cNvPr id="26" name="Oval 25"/>
          <p:cNvSpPr/>
          <p:nvPr/>
        </p:nvSpPr>
        <p:spPr bwMode="gray">
          <a:xfrm>
            <a:off x="6892089" y="3674990"/>
            <a:ext cx="725715" cy="725715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en-US" sz="1600" dirty="0">
              <a:solidFill>
                <a:srgbClr val="FFFFFF"/>
              </a:solidFill>
              <a:latin typeface="Open Sans Light"/>
              <a:cs typeface="Open Sans Light"/>
            </a:endParaRPr>
          </a:p>
        </p:txBody>
      </p:sp>
      <p:sp>
        <p:nvSpPr>
          <p:cNvPr id="30" name="Rounded Rectangle 29"/>
          <p:cNvSpPr/>
          <p:nvPr/>
        </p:nvSpPr>
        <p:spPr bwMode="gray">
          <a:xfrm>
            <a:off x="681787" y="4380747"/>
            <a:ext cx="1471383" cy="333829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en-US" sz="1600" dirty="0">
              <a:solidFill>
                <a:srgbClr val="FFFFFF"/>
              </a:solidFill>
              <a:latin typeface="Open Sans Light"/>
              <a:cs typeface="Open Sans Light"/>
            </a:endParaRPr>
          </a:p>
        </p:txBody>
      </p:sp>
      <p:sp>
        <p:nvSpPr>
          <p:cNvPr id="31" name="Rounded Rectangle 30"/>
          <p:cNvSpPr/>
          <p:nvPr/>
        </p:nvSpPr>
        <p:spPr bwMode="gray">
          <a:xfrm>
            <a:off x="2624887" y="4380747"/>
            <a:ext cx="1471383" cy="333829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en-US" sz="1600" dirty="0">
              <a:solidFill>
                <a:srgbClr val="FFFFFF"/>
              </a:solidFill>
              <a:latin typeface="Open Sans Light"/>
              <a:cs typeface="Open Sans Light"/>
            </a:endParaRPr>
          </a:p>
        </p:txBody>
      </p:sp>
      <p:sp>
        <p:nvSpPr>
          <p:cNvPr id="32" name="Rounded Rectangle 31"/>
          <p:cNvSpPr/>
          <p:nvPr/>
        </p:nvSpPr>
        <p:spPr bwMode="gray">
          <a:xfrm>
            <a:off x="4580458" y="4380747"/>
            <a:ext cx="1471383" cy="333829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en-US" sz="1600" dirty="0">
              <a:solidFill>
                <a:srgbClr val="FFFFFF"/>
              </a:solidFill>
              <a:latin typeface="Open Sans Light"/>
              <a:cs typeface="Open Sans Light"/>
            </a:endParaRPr>
          </a:p>
        </p:txBody>
      </p:sp>
      <p:sp>
        <p:nvSpPr>
          <p:cNvPr id="33" name="Rounded Rectangle 32"/>
          <p:cNvSpPr/>
          <p:nvPr/>
        </p:nvSpPr>
        <p:spPr bwMode="gray">
          <a:xfrm>
            <a:off x="6523558" y="4380747"/>
            <a:ext cx="1471383" cy="333829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en-US" sz="1600" dirty="0">
              <a:solidFill>
                <a:srgbClr val="FFFFFF"/>
              </a:solidFill>
              <a:latin typeface="Open Sans Light"/>
              <a:cs typeface="Open Sans Ligh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84039" y="4422477"/>
            <a:ext cx="1721530" cy="508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1100" dirty="0" smtClean="0">
                <a:solidFill>
                  <a:schemeClr val="bg1"/>
                </a:solidFill>
                <a:latin typeface="Open Sans Light"/>
                <a:cs typeface="Open Sans Light"/>
              </a:rPr>
              <a:t>+</a:t>
            </a:r>
            <a:r>
              <a:rPr lang="en-US" sz="1100" dirty="0" err="1" smtClean="0">
                <a:solidFill>
                  <a:schemeClr val="bg1"/>
                </a:solidFill>
                <a:latin typeface="Open Sans Light"/>
                <a:cs typeface="Open Sans Light"/>
              </a:rPr>
              <a:t>Identidad</a:t>
            </a:r>
            <a:endParaRPr lang="en-US" sz="1100" dirty="0">
              <a:solidFill>
                <a:schemeClr val="bg1"/>
              </a:solidFill>
              <a:latin typeface="Open Sans Light"/>
              <a:cs typeface="Open Sans Light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2514438" y="4422477"/>
            <a:ext cx="172153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457200" rtl="0" eaLnBrk="1" fontAlgn="base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 lang="en-US" sz="2000" kern="1200">
                <a:solidFill>
                  <a:schemeClr val="tx2"/>
                </a:solidFill>
                <a:latin typeface="+mn-lt"/>
                <a:ea typeface="ＭＳ Ｐゴシック" charset="0"/>
                <a:cs typeface="Open Sans"/>
              </a:defRPr>
            </a:lvl1pPr>
            <a:lvl2pPr marL="457200" indent="-228600" algn="l" defTabSz="457200" rtl="0" eaLnBrk="1" fontAlgn="base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–"/>
              <a:defRPr lang="en-US" sz="1800" kern="1200">
                <a:solidFill>
                  <a:schemeClr val="tx2"/>
                </a:solidFill>
                <a:latin typeface="+mn-lt"/>
                <a:ea typeface="ＭＳ Ｐゴシック" charset="0"/>
                <a:cs typeface="Open Sans"/>
              </a:defRPr>
            </a:lvl2pPr>
            <a:lvl3pPr marL="627063" indent="-169863" algn="l" defTabSz="457200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Font typeface="Arial" pitchFamily="34" charset="0"/>
              <a:buChar char="•"/>
              <a:defRPr lang="en-US" sz="1600" kern="1200">
                <a:solidFill>
                  <a:schemeClr val="tx2"/>
                </a:solidFill>
                <a:latin typeface="+mn-lt"/>
                <a:ea typeface="ＭＳ Ｐゴシック" charset="0"/>
                <a:cs typeface="Open Sans"/>
              </a:defRPr>
            </a:lvl3pPr>
            <a:lvl4pPr marL="855663" indent="-228600" algn="l" defTabSz="4572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–"/>
              <a:defRPr lang="en-US" sz="1600" kern="1200">
                <a:solidFill>
                  <a:schemeClr val="tx2"/>
                </a:solidFill>
                <a:latin typeface="+mn-lt"/>
                <a:ea typeface="ＭＳ Ｐゴシック" charset="0"/>
                <a:cs typeface="Open Sans"/>
              </a:defRPr>
            </a:lvl4pPr>
            <a:lvl5pPr marL="1033463" indent="-177800" algn="l" defTabSz="4572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»"/>
              <a:defRPr lang="en-US" sz="1400" kern="1200">
                <a:solidFill>
                  <a:schemeClr val="tx2"/>
                </a:solidFill>
                <a:latin typeface="+mn-lt"/>
                <a:ea typeface="ＭＳ Ｐゴシック" charset="0"/>
                <a:cs typeface="Open San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sz="1100" dirty="0" smtClean="0">
                <a:solidFill>
                  <a:srgbClr val="FFFFFF"/>
                </a:solidFill>
                <a:latin typeface="Open Sans Light"/>
                <a:cs typeface="Open Sans Light"/>
              </a:rPr>
              <a:t>+</a:t>
            </a:r>
            <a:r>
              <a:rPr lang="en-US" sz="1100" dirty="0" smtClean="0">
                <a:solidFill>
                  <a:srgbClr val="FFFFFF"/>
                </a:solidFill>
                <a:latin typeface="Open Sans Light"/>
                <a:cs typeface="Open Sans Light"/>
              </a:rPr>
              <a:t>Relaciones</a:t>
            </a:r>
            <a:endParaRPr sz="1100" dirty="0">
              <a:solidFill>
                <a:srgbClr val="FFFFFF"/>
              </a:solidFill>
              <a:latin typeface="Open Sans Light"/>
              <a:cs typeface="Open Sans Light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4455274" y="4422477"/>
            <a:ext cx="172153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457200" rtl="0" eaLnBrk="1" fontAlgn="base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 lang="en-US" sz="2000" kern="1200">
                <a:solidFill>
                  <a:schemeClr val="tx2"/>
                </a:solidFill>
                <a:latin typeface="+mn-lt"/>
                <a:ea typeface="ＭＳ Ｐゴシック" charset="0"/>
                <a:cs typeface="Open Sans"/>
              </a:defRPr>
            </a:lvl1pPr>
            <a:lvl2pPr marL="457200" indent="-228600" algn="l" defTabSz="457200" rtl="0" eaLnBrk="1" fontAlgn="base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–"/>
              <a:defRPr lang="en-US" sz="1800" kern="1200">
                <a:solidFill>
                  <a:schemeClr val="tx2"/>
                </a:solidFill>
                <a:latin typeface="+mn-lt"/>
                <a:ea typeface="ＭＳ Ｐゴシック" charset="0"/>
                <a:cs typeface="Open Sans"/>
              </a:defRPr>
            </a:lvl2pPr>
            <a:lvl3pPr marL="627063" indent="-169863" algn="l" defTabSz="457200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Font typeface="Arial" pitchFamily="34" charset="0"/>
              <a:buChar char="•"/>
              <a:defRPr lang="en-US" sz="1600" kern="1200">
                <a:solidFill>
                  <a:schemeClr val="tx2"/>
                </a:solidFill>
                <a:latin typeface="+mn-lt"/>
                <a:ea typeface="ＭＳ Ｐゴシック" charset="0"/>
                <a:cs typeface="Open Sans"/>
              </a:defRPr>
            </a:lvl3pPr>
            <a:lvl4pPr marL="855663" indent="-228600" algn="l" defTabSz="4572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–"/>
              <a:defRPr lang="en-US" sz="1600" kern="1200">
                <a:solidFill>
                  <a:schemeClr val="tx2"/>
                </a:solidFill>
                <a:latin typeface="+mn-lt"/>
                <a:ea typeface="ＭＳ Ｐゴシック" charset="0"/>
                <a:cs typeface="Open Sans"/>
              </a:defRPr>
            </a:lvl4pPr>
            <a:lvl5pPr marL="1033463" indent="-177800" algn="l" defTabSz="4572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»"/>
              <a:defRPr lang="en-US" sz="1400" kern="1200">
                <a:solidFill>
                  <a:schemeClr val="tx2"/>
                </a:solidFill>
                <a:latin typeface="+mn-lt"/>
                <a:ea typeface="ＭＳ Ｐゴシック" charset="0"/>
                <a:cs typeface="Open San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sz="1100" dirty="0" smtClean="0">
                <a:solidFill>
                  <a:srgbClr val="FFFFFF"/>
                </a:solidFill>
                <a:latin typeface="Open Sans Light"/>
                <a:cs typeface="Open Sans Light"/>
              </a:rPr>
              <a:t>+</a:t>
            </a:r>
            <a:r>
              <a:rPr lang="en-US" sz="1100" dirty="0" smtClean="0">
                <a:solidFill>
                  <a:srgbClr val="FFFFFF"/>
                </a:solidFill>
                <a:latin typeface="Open Sans Light"/>
                <a:cs typeface="Open Sans Light"/>
              </a:rPr>
              <a:t>Compartir</a:t>
            </a:r>
            <a:endParaRPr sz="1100" dirty="0">
              <a:solidFill>
                <a:srgbClr val="FFFFFF"/>
              </a:solidFill>
              <a:latin typeface="Open Sans Light"/>
              <a:cs typeface="Open Sans Light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6385673" y="4422477"/>
            <a:ext cx="172153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457200" rtl="0" eaLnBrk="1" fontAlgn="base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 lang="en-US" sz="2000" kern="1200">
                <a:solidFill>
                  <a:schemeClr val="tx2"/>
                </a:solidFill>
                <a:latin typeface="+mn-lt"/>
                <a:ea typeface="ＭＳ Ｐゴシック" charset="0"/>
                <a:cs typeface="Open Sans"/>
              </a:defRPr>
            </a:lvl1pPr>
            <a:lvl2pPr marL="457200" indent="-228600" algn="l" defTabSz="457200" rtl="0" eaLnBrk="1" fontAlgn="base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–"/>
              <a:defRPr lang="en-US" sz="1800" kern="1200">
                <a:solidFill>
                  <a:schemeClr val="tx2"/>
                </a:solidFill>
                <a:latin typeface="+mn-lt"/>
                <a:ea typeface="ＭＳ Ｐゴシック" charset="0"/>
                <a:cs typeface="Open Sans"/>
              </a:defRPr>
            </a:lvl2pPr>
            <a:lvl3pPr marL="627063" indent="-169863" algn="l" defTabSz="457200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Font typeface="Arial" pitchFamily="34" charset="0"/>
              <a:buChar char="•"/>
              <a:defRPr lang="en-US" sz="1600" kern="1200">
                <a:solidFill>
                  <a:schemeClr val="tx2"/>
                </a:solidFill>
                <a:latin typeface="+mn-lt"/>
                <a:ea typeface="ＭＳ Ｐゴシック" charset="0"/>
                <a:cs typeface="Open Sans"/>
              </a:defRPr>
            </a:lvl3pPr>
            <a:lvl4pPr marL="855663" indent="-228600" algn="l" defTabSz="4572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–"/>
              <a:defRPr lang="en-US" sz="1600" kern="1200">
                <a:solidFill>
                  <a:schemeClr val="tx2"/>
                </a:solidFill>
                <a:latin typeface="+mn-lt"/>
                <a:ea typeface="ＭＳ Ｐゴシック" charset="0"/>
                <a:cs typeface="Open Sans"/>
              </a:defRPr>
            </a:lvl4pPr>
            <a:lvl5pPr marL="1033463" indent="-177800" algn="l" defTabSz="4572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»"/>
              <a:defRPr lang="en-US" sz="1400" kern="1200">
                <a:solidFill>
                  <a:schemeClr val="tx2"/>
                </a:solidFill>
                <a:latin typeface="+mn-lt"/>
                <a:ea typeface="ＭＳ Ｐゴシック" charset="0"/>
                <a:cs typeface="Open San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sz="1100" dirty="0" smtClean="0">
                <a:solidFill>
                  <a:srgbClr val="FFFFFF"/>
                </a:solidFill>
                <a:latin typeface="Open Sans Light"/>
                <a:cs typeface="Open Sans Light"/>
              </a:rPr>
              <a:t>+</a:t>
            </a:r>
            <a:r>
              <a:rPr lang="en-US" sz="1100" dirty="0" smtClean="0">
                <a:solidFill>
                  <a:srgbClr val="FFFFFF"/>
                </a:solidFill>
                <a:latin typeface="Open Sans Light"/>
                <a:cs typeface="Open Sans Light"/>
              </a:rPr>
              <a:t>Recomendar</a:t>
            </a:r>
            <a:endParaRPr sz="1100" dirty="0">
              <a:solidFill>
                <a:srgbClr val="FFFFFF"/>
              </a:solidFill>
              <a:latin typeface="Open Sans Light"/>
              <a:cs typeface="Open Sans Light"/>
            </a:endParaRPr>
          </a:p>
        </p:txBody>
      </p:sp>
      <p:sp>
        <p:nvSpPr>
          <p:cNvPr id="8197" name="Chord 8196"/>
          <p:cNvSpPr/>
          <p:nvPr/>
        </p:nvSpPr>
        <p:spPr bwMode="gray">
          <a:xfrm rot="5400000">
            <a:off x="1333819" y="1820795"/>
            <a:ext cx="1162050" cy="1162050"/>
          </a:xfrm>
          <a:prstGeom prst="chord">
            <a:avLst>
              <a:gd name="adj1" fmla="val 5332617"/>
              <a:gd name="adj2" fmla="val 16235258"/>
            </a:avLst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en-US" sz="1600" dirty="0">
              <a:solidFill>
                <a:srgbClr val="FFFFFF"/>
              </a:solidFill>
              <a:latin typeface="Open Sans Light"/>
              <a:cs typeface="Open Sans Light"/>
            </a:endParaRPr>
          </a:p>
        </p:txBody>
      </p:sp>
      <p:sp>
        <p:nvSpPr>
          <p:cNvPr id="74" name="Chord 73"/>
          <p:cNvSpPr/>
          <p:nvPr/>
        </p:nvSpPr>
        <p:spPr bwMode="gray">
          <a:xfrm rot="5400000">
            <a:off x="2686369" y="1820795"/>
            <a:ext cx="1162050" cy="1162050"/>
          </a:xfrm>
          <a:prstGeom prst="chord">
            <a:avLst>
              <a:gd name="adj1" fmla="val 5332617"/>
              <a:gd name="adj2" fmla="val 162352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en-US" sz="1600" dirty="0">
              <a:solidFill>
                <a:srgbClr val="FFFFFF"/>
              </a:solidFill>
              <a:latin typeface="Open Sans Light"/>
              <a:cs typeface="Open Sans Light"/>
            </a:endParaRPr>
          </a:p>
        </p:txBody>
      </p:sp>
      <p:sp>
        <p:nvSpPr>
          <p:cNvPr id="75" name="Chord 74"/>
          <p:cNvSpPr/>
          <p:nvPr/>
        </p:nvSpPr>
        <p:spPr bwMode="gray">
          <a:xfrm rot="5400000">
            <a:off x="4032569" y="1820795"/>
            <a:ext cx="1162050" cy="1162050"/>
          </a:xfrm>
          <a:prstGeom prst="chord">
            <a:avLst>
              <a:gd name="adj1" fmla="val 5332617"/>
              <a:gd name="adj2" fmla="val 16235258"/>
            </a:avLst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en-US" sz="1600" dirty="0">
              <a:solidFill>
                <a:srgbClr val="FFFFFF"/>
              </a:solidFill>
              <a:latin typeface="Open Sans Light"/>
              <a:cs typeface="Open Sans Light"/>
            </a:endParaRPr>
          </a:p>
        </p:txBody>
      </p:sp>
      <p:sp>
        <p:nvSpPr>
          <p:cNvPr id="76" name="Chord 75"/>
          <p:cNvSpPr/>
          <p:nvPr/>
        </p:nvSpPr>
        <p:spPr bwMode="gray">
          <a:xfrm rot="5400000">
            <a:off x="5385119" y="1820795"/>
            <a:ext cx="1162050" cy="1162050"/>
          </a:xfrm>
          <a:prstGeom prst="chord">
            <a:avLst>
              <a:gd name="adj1" fmla="val 5332617"/>
              <a:gd name="adj2" fmla="val 162352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en-US" sz="1600" dirty="0">
              <a:solidFill>
                <a:srgbClr val="FFFFFF"/>
              </a:solidFill>
              <a:latin typeface="Open Sans Light"/>
              <a:cs typeface="Open Sans Light"/>
            </a:endParaRPr>
          </a:p>
        </p:txBody>
      </p:sp>
      <p:sp>
        <p:nvSpPr>
          <p:cNvPr id="78" name="Chord 77"/>
          <p:cNvSpPr/>
          <p:nvPr/>
        </p:nvSpPr>
        <p:spPr bwMode="gray">
          <a:xfrm rot="5400000">
            <a:off x="6971239" y="1854661"/>
            <a:ext cx="1162050" cy="1162050"/>
          </a:xfrm>
          <a:prstGeom prst="chord">
            <a:avLst>
              <a:gd name="adj1" fmla="val 5332617"/>
              <a:gd name="adj2" fmla="val 162352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en-US" sz="1600" dirty="0">
              <a:solidFill>
                <a:srgbClr val="FFFFFF"/>
              </a:solidFill>
              <a:latin typeface="Open Sans Light"/>
              <a:cs typeface="Open Sans Light"/>
            </a:endParaRPr>
          </a:p>
        </p:txBody>
      </p:sp>
      <p:sp>
        <p:nvSpPr>
          <p:cNvPr id="8198" name="Oval 8197"/>
          <p:cNvSpPr/>
          <p:nvPr/>
        </p:nvSpPr>
        <p:spPr bwMode="gray">
          <a:xfrm>
            <a:off x="1415235" y="1920756"/>
            <a:ext cx="972455" cy="9724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en-US" sz="1600" dirty="0">
              <a:solidFill>
                <a:srgbClr val="FFFFFF"/>
              </a:solidFill>
              <a:latin typeface="Open Sans Light"/>
              <a:cs typeface="Open Sans Light"/>
            </a:endParaRPr>
          </a:p>
        </p:txBody>
      </p:sp>
      <p:sp>
        <p:nvSpPr>
          <p:cNvPr id="97" name="Oval 96"/>
          <p:cNvSpPr/>
          <p:nvPr/>
        </p:nvSpPr>
        <p:spPr bwMode="gray">
          <a:xfrm>
            <a:off x="2768046" y="1920756"/>
            <a:ext cx="972455" cy="9724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en-US" sz="1600" dirty="0">
              <a:solidFill>
                <a:srgbClr val="FFFFFF"/>
              </a:solidFill>
              <a:latin typeface="Open Sans Light"/>
              <a:cs typeface="Open Sans Light"/>
            </a:endParaRPr>
          </a:p>
        </p:txBody>
      </p:sp>
      <p:sp>
        <p:nvSpPr>
          <p:cNvPr id="98" name="Oval 97"/>
          <p:cNvSpPr/>
          <p:nvPr/>
        </p:nvSpPr>
        <p:spPr bwMode="gray">
          <a:xfrm>
            <a:off x="4120856" y="1920756"/>
            <a:ext cx="972455" cy="9724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en-US" sz="1600" dirty="0">
              <a:solidFill>
                <a:srgbClr val="FFFFFF"/>
              </a:solidFill>
              <a:latin typeface="Open Sans Light"/>
              <a:cs typeface="Open Sans Light"/>
            </a:endParaRPr>
          </a:p>
        </p:txBody>
      </p:sp>
      <p:sp>
        <p:nvSpPr>
          <p:cNvPr id="99" name="Oval 98"/>
          <p:cNvSpPr/>
          <p:nvPr/>
        </p:nvSpPr>
        <p:spPr bwMode="gray">
          <a:xfrm>
            <a:off x="5473668" y="1920756"/>
            <a:ext cx="972455" cy="9724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en-US" sz="1600" dirty="0">
              <a:solidFill>
                <a:srgbClr val="FFFFFF"/>
              </a:solidFill>
              <a:latin typeface="Open Sans Light"/>
              <a:cs typeface="Open Sans Light"/>
            </a:endParaRPr>
          </a:p>
        </p:txBody>
      </p:sp>
      <p:sp>
        <p:nvSpPr>
          <p:cNvPr id="101" name="Oval 100"/>
          <p:cNvSpPr/>
          <p:nvPr/>
        </p:nvSpPr>
        <p:spPr bwMode="gray">
          <a:xfrm>
            <a:off x="7049726" y="1920756"/>
            <a:ext cx="972455" cy="9724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en-US" sz="1600" dirty="0">
              <a:solidFill>
                <a:srgbClr val="FFFFFF"/>
              </a:solidFill>
              <a:latin typeface="Open Sans Light"/>
              <a:cs typeface="Open Sans Light"/>
            </a:endParaRPr>
          </a:p>
        </p:txBody>
      </p:sp>
      <p:sp>
        <p:nvSpPr>
          <p:cNvPr id="105" name="Freeform 6"/>
          <p:cNvSpPr>
            <a:spLocks noEditPoints="1"/>
          </p:cNvSpPr>
          <p:nvPr/>
        </p:nvSpPr>
        <p:spPr bwMode="auto">
          <a:xfrm>
            <a:off x="1618141" y="2082476"/>
            <a:ext cx="611485" cy="620098"/>
          </a:xfrm>
          <a:custGeom>
            <a:avLst/>
            <a:gdLst>
              <a:gd name="T0" fmla="*/ 308 w 511"/>
              <a:gd name="T1" fmla="*/ 0 h 518"/>
              <a:gd name="T2" fmla="*/ 106 w 511"/>
              <a:gd name="T3" fmla="*/ 202 h 518"/>
              <a:gd name="T4" fmla="*/ 154 w 511"/>
              <a:gd name="T5" fmla="*/ 334 h 518"/>
              <a:gd name="T6" fmla="*/ 122 w 511"/>
              <a:gd name="T7" fmla="*/ 366 h 518"/>
              <a:gd name="T8" fmla="*/ 112 w 511"/>
              <a:gd name="T9" fmla="*/ 360 h 518"/>
              <a:gd name="T10" fmla="*/ 101 w 511"/>
              <a:gd name="T11" fmla="*/ 362 h 518"/>
              <a:gd name="T12" fmla="*/ 94 w 511"/>
              <a:gd name="T13" fmla="*/ 369 h 518"/>
              <a:gd name="T14" fmla="*/ 78 w 511"/>
              <a:gd name="T15" fmla="*/ 385 h 518"/>
              <a:gd name="T16" fmla="*/ 4 w 511"/>
              <a:gd name="T17" fmla="*/ 459 h 518"/>
              <a:gd name="T18" fmla="*/ 2 w 511"/>
              <a:gd name="T19" fmla="*/ 470 h 518"/>
              <a:gd name="T20" fmla="*/ 49 w 511"/>
              <a:gd name="T21" fmla="*/ 517 h 518"/>
              <a:gd name="T22" fmla="*/ 60 w 511"/>
              <a:gd name="T23" fmla="*/ 515 h 518"/>
              <a:gd name="T24" fmla="*/ 134 w 511"/>
              <a:gd name="T25" fmla="*/ 441 h 518"/>
              <a:gd name="T26" fmla="*/ 150 w 511"/>
              <a:gd name="T27" fmla="*/ 425 h 518"/>
              <a:gd name="T28" fmla="*/ 157 w 511"/>
              <a:gd name="T29" fmla="*/ 418 h 518"/>
              <a:gd name="T30" fmla="*/ 159 w 511"/>
              <a:gd name="T31" fmla="*/ 407 h 518"/>
              <a:gd name="T32" fmla="*/ 153 w 511"/>
              <a:gd name="T33" fmla="*/ 398 h 518"/>
              <a:gd name="T34" fmla="*/ 187 w 511"/>
              <a:gd name="T35" fmla="*/ 365 h 518"/>
              <a:gd name="T36" fmla="*/ 308 w 511"/>
              <a:gd name="T37" fmla="*/ 405 h 518"/>
              <a:gd name="T38" fmla="*/ 511 w 511"/>
              <a:gd name="T39" fmla="*/ 202 h 518"/>
              <a:gd name="T40" fmla="*/ 308 w 511"/>
              <a:gd name="T41" fmla="*/ 0 h 518"/>
              <a:gd name="T42" fmla="*/ 416 w 511"/>
              <a:gd name="T43" fmla="*/ 311 h 518"/>
              <a:gd name="T44" fmla="*/ 197 w 511"/>
              <a:gd name="T45" fmla="*/ 311 h 518"/>
              <a:gd name="T46" fmla="*/ 197 w 511"/>
              <a:gd name="T47" fmla="*/ 92 h 518"/>
              <a:gd name="T48" fmla="*/ 416 w 511"/>
              <a:gd name="T49" fmla="*/ 92 h 518"/>
              <a:gd name="T50" fmla="*/ 416 w 511"/>
              <a:gd name="T51" fmla="*/ 311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11" h="518">
                <a:moveTo>
                  <a:pt x="308" y="0"/>
                </a:moveTo>
                <a:cubicBezTo>
                  <a:pt x="196" y="0"/>
                  <a:pt x="106" y="90"/>
                  <a:pt x="106" y="202"/>
                </a:cubicBezTo>
                <a:cubicBezTo>
                  <a:pt x="106" y="252"/>
                  <a:pt x="124" y="298"/>
                  <a:pt x="154" y="334"/>
                </a:cubicBezTo>
                <a:cubicBezTo>
                  <a:pt x="122" y="366"/>
                  <a:pt x="122" y="366"/>
                  <a:pt x="122" y="366"/>
                </a:cubicBezTo>
                <a:cubicBezTo>
                  <a:pt x="119" y="364"/>
                  <a:pt x="115" y="362"/>
                  <a:pt x="112" y="360"/>
                </a:cubicBezTo>
                <a:cubicBezTo>
                  <a:pt x="109" y="358"/>
                  <a:pt x="104" y="359"/>
                  <a:pt x="101" y="362"/>
                </a:cubicBezTo>
                <a:cubicBezTo>
                  <a:pt x="94" y="369"/>
                  <a:pt x="94" y="369"/>
                  <a:pt x="94" y="369"/>
                </a:cubicBezTo>
                <a:cubicBezTo>
                  <a:pt x="78" y="385"/>
                  <a:pt x="78" y="385"/>
                  <a:pt x="78" y="385"/>
                </a:cubicBezTo>
                <a:cubicBezTo>
                  <a:pt x="4" y="459"/>
                  <a:pt x="4" y="459"/>
                  <a:pt x="4" y="459"/>
                </a:cubicBezTo>
                <a:cubicBezTo>
                  <a:pt x="1" y="462"/>
                  <a:pt x="0" y="467"/>
                  <a:pt x="2" y="470"/>
                </a:cubicBezTo>
                <a:cubicBezTo>
                  <a:pt x="13" y="490"/>
                  <a:pt x="29" y="506"/>
                  <a:pt x="49" y="517"/>
                </a:cubicBezTo>
                <a:cubicBezTo>
                  <a:pt x="52" y="518"/>
                  <a:pt x="57" y="518"/>
                  <a:pt x="60" y="515"/>
                </a:cubicBezTo>
                <a:cubicBezTo>
                  <a:pt x="134" y="441"/>
                  <a:pt x="134" y="441"/>
                  <a:pt x="134" y="441"/>
                </a:cubicBezTo>
                <a:cubicBezTo>
                  <a:pt x="150" y="425"/>
                  <a:pt x="150" y="425"/>
                  <a:pt x="150" y="425"/>
                </a:cubicBezTo>
                <a:cubicBezTo>
                  <a:pt x="157" y="418"/>
                  <a:pt x="157" y="418"/>
                  <a:pt x="157" y="418"/>
                </a:cubicBezTo>
                <a:cubicBezTo>
                  <a:pt x="160" y="415"/>
                  <a:pt x="161" y="410"/>
                  <a:pt x="159" y="407"/>
                </a:cubicBezTo>
                <a:cubicBezTo>
                  <a:pt x="157" y="404"/>
                  <a:pt x="155" y="401"/>
                  <a:pt x="153" y="398"/>
                </a:cubicBezTo>
                <a:cubicBezTo>
                  <a:pt x="187" y="365"/>
                  <a:pt x="187" y="365"/>
                  <a:pt x="187" y="365"/>
                </a:cubicBezTo>
                <a:cubicBezTo>
                  <a:pt x="221" y="390"/>
                  <a:pt x="263" y="405"/>
                  <a:pt x="308" y="405"/>
                </a:cubicBezTo>
                <a:cubicBezTo>
                  <a:pt x="420" y="405"/>
                  <a:pt x="511" y="314"/>
                  <a:pt x="511" y="202"/>
                </a:cubicBezTo>
                <a:cubicBezTo>
                  <a:pt x="511" y="90"/>
                  <a:pt x="420" y="0"/>
                  <a:pt x="308" y="0"/>
                </a:cubicBezTo>
                <a:close/>
                <a:moveTo>
                  <a:pt x="416" y="311"/>
                </a:moveTo>
                <a:cubicBezTo>
                  <a:pt x="356" y="371"/>
                  <a:pt x="257" y="371"/>
                  <a:pt x="197" y="311"/>
                </a:cubicBezTo>
                <a:cubicBezTo>
                  <a:pt x="137" y="251"/>
                  <a:pt x="137" y="152"/>
                  <a:pt x="197" y="92"/>
                </a:cubicBezTo>
                <a:cubicBezTo>
                  <a:pt x="257" y="32"/>
                  <a:pt x="356" y="32"/>
                  <a:pt x="416" y="92"/>
                </a:cubicBezTo>
                <a:cubicBezTo>
                  <a:pt x="476" y="152"/>
                  <a:pt x="476" y="251"/>
                  <a:pt x="416" y="31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333336"/>
              </a:solidFill>
              <a:latin typeface="Open Sans Light"/>
              <a:cs typeface="Open Sans Light"/>
            </a:endParaRPr>
          </a:p>
        </p:txBody>
      </p:sp>
      <p:grpSp>
        <p:nvGrpSpPr>
          <p:cNvPr id="8200" name="Group 38"/>
          <p:cNvGrpSpPr>
            <a:grpSpLocks noChangeAspect="1"/>
          </p:cNvGrpSpPr>
          <p:nvPr/>
        </p:nvGrpSpPr>
        <p:grpSpPr bwMode="auto">
          <a:xfrm>
            <a:off x="5615306" y="2126703"/>
            <a:ext cx="688182" cy="543178"/>
            <a:chOff x="3037" y="1531"/>
            <a:chExt cx="502" cy="372"/>
          </a:xfrm>
        </p:grpSpPr>
        <p:sp>
          <p:nvSpPr>
            <p:cNvPr id="8202" name="Freeform 39"/>
            <p:cNvSpPr>
              <a:spLocks/>
            </p:cNvSpPr>
            <p:nvPr/>
          </p:nvSpPr>
          <p:spPr bwMode="auto">
            <a:xfrm>
              <a:off x="3037" y="1531"/>
              <a:ext cx="502" cy="372"/>
            </a:xfrm>
            <a:custGeom>
              <a:avLst/>
              <a:gdLst>
                <a:gd name="T0" fmla="*/ 101 w 113"/>
                <a:gd name="T1" fmla="*/ 0 h 84"/>
                <a:gd name="T2" fmla="*/ 80 w 113"/>
                <a:gd name="T3" fmla="*/ 0 h 84"/>
                <a:gd name="T4" fmla="*/ 60 w 113"/>
                <a:gd name="T5" fmla="*/ 0 h 84"/>
                <a:gd name="T6" fmla="*/ 53 w 113"/>
                <a:gd name="T7" fmla="*/ 0 h 84"/>
                <a:gd name="T8" fmla="*/ 33 w 113"/>
                <a:gd name="T9" fmla="*/ 0 h 84"/>
                <a:gd name="T10" fmla="*/ 12 w 113"/>
                <a:gd name="T11" fmla="*/ 0 h 84"/>
                <a:gd name="T12" fmla="*/ 0 w 113"/>
                <a:gd name="T13" fmla="*/ 12 h 84"/>
                <a:gd name="T14" fmla="*/ 0 w 113"/>
                <a:gd name="T15" fmla="*/ 13 h 84"/>
                <a:gd name="T16" fmla="*/ 0 w 113"/>
                <a:gd name="T17" fmla="*/ 30 h 84"/>
                <a:gd name="T18" fmla="*/ 0 w 113"/>
                <a:gd name="T19" fmla="*/ 34 h 84"/>
                <a:gd name="T20" fmla="*/ 0 w 113"/>
                <a:gd name="T21" fmla="*/ 35 h 84"/>
                <a:gd name="T22" fmla="*/ 0 w 113"/>
                <a:gd name="T23" fmla="*/ 48 h 84"/>
                <a:gd name="T24" fmla="*/ 0 w 113"/>
                <a:gd name="T25" fmla="*/ 49 h 84"/>
                <a:gd name="T26" fmla="*/ 0 w 113"/>
                <a:gd name="T27" fmla="*/ 53 h 84"/>
                <a:gd name="T28" fmla="*/ 0 w 113"/>
                <a:gd name="T29" fmla="*/ 70 h 84"/>
                <a:gd name="T30" fmla="*/ 0 w 113"/>
                <a:gd name="T31" fmla="*/ 71 h 84"/>
                <a:gd name="T32" fmla="*/ 12 w 113"/>
                <a:gd name="T33" fmla="*/ 84 h 84"/>
                <a:gd name="T34" fmla="*/ 33 w 113"/>
                <a:gd name="T35" fmla="*/ 84 h 84"/>
                <a:gd name="T36" fmla="*/ 53 w 113"/>
                <a:gd name="T37" fmla="*/ 84 h 84"/>
                <a:gd name="T38" fmla="*/ 60 w 113"/>
                <a:gd name="T39" fmla="*/ 84 h 84"/>
                <a:gd name="T40" fmla="*/ 80 w 113"/>
                <a:gd name="T41" fmla="*/ 84 h 84"/>
                <a:gd name="T42" fmla="*/ 101 w 113"/>
                <a:gd name="T43" fmla="*/ 84 h 84"/>
                <a:gd name="T44" fmla="*/ 113 w 113"/>
                <a:gd name="T45" fmla="*/ 71 h 84"/>
                <a:gd name="T46" fmla="*/ 113 w 113"/>
                <a:gd name="T47" fmla="*/ 70 h 84"/>
                <a:gd name="T48" fmla="*/ 113 w 113"/>
                <a:gd name="T49" fmla="*/ 53 h 84"/>
                <a:gd name="T50" fmla="*/ 113 w 113"/>
                <a:gd name="T51" fmla="*/ 49 h 84"/>
                <a:gd name="T52" fmla="*/ 113 w 113"/>
                <a:gd name="T53" fmla="*/ 48 h 84"/>
                <a:gd name="T54" fmla="*/ 113 w 113"/>
                <a:gd name="T55" fmla="*/ 35 h 84"/>
                <a:gd name="T56" fmla="*/ 113 w 113"/>
                <a:gd name="T57" fmla="*/ 34 h 84"/>
                <a:gd name="T58" fmla="*/ 113 w 113"/>
                <a:gd name="T59" fmla="*/ 30 h 84"/>
                <a:gd name="T60" fmla="*/ 113 w 113"/>
                <a:gd name="T61" fmla="*/ 13 h 84"/>
                <a:gd name="T62" fmla="*/ 113 w 113"/>
                <a:gd name="T63" fmla="*/ 12 h 84"/>
                <a:gd name="T64" fmla="*/ 101 w 113"/>
                <a:gd name="T6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3" h="84">
                  <a:moveTo>
                    <a:pt x="101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8"/>
                    <a:pt x="5" y="84"/>
                    <a:pt x="12" y="84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8" y="84"/>
                    <a:pt x="113" y="78"/>
                    <a:pt x="113" y="71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3" y="53"/>
                    <a:pt x="113" y="53"/>
                    <a:pt x="113" y="5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3" y="5"/>
                    <a:pt x="108" y="0"/>
                    <a:pt x="101" y="0"/>
                  </a:cubicBezTo>
                  <a:close/>
                </a:path>
              </a:pathLst>
            </a:custGeom>
            <a:solidFill>
              <a:srgbClr val="C9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8203" name="Freeform 40"/>
            <p:cNvSpPr>
              <a:spLocks/>
            </p:cNvSpPr>
            <p:nvPr/>
          </p:nvSpPr>
          <p:spPr bwMode="auto">
            <a:xfrm>
              <a:off x="3037" y="1531"/>
              <a:ext cx="502" cy="372"/>
            </a:xfrm>
            <a:custGeom>
              <a:avLst/>
              <a:gdLst>
                <a:gd name="T0" fmla="*/ 101 w 113"/>
                <a:gd name="T1" fmla="*/ 0 h 84"/>
                <a:gd name="T2" fmla="*/ 80 w 113"/>
                <a:gd name="T3" fmla="*/ 0 h 84"/>
                <a:gd name="T4" fmla="*/ 60 w 113"/>
                <a:gd name="T5" fmla="*/ 0 h 84"/>
                <a:gd name="T6" fmla="*/ 53 w 113"/>
                <a:gd name="T7" fmla="*/ 0 h 84"/>
                <a:gd name="T8" fmla="*/ 33 w 113"/>
                <a:gd name="T9" fmla="*/ 0 h 84"/>
                <a:gd name="T10" fmla="*/ 12 w 113"/>
                <a:gd name="T11" fmla="*/ 0 h 84"/>
                <a:gd name="T12" fmla="*/ 0 w 113"/>
                <a:gd name="T13" fmla="*/ 12 h 84"/>
                <a:gd name="T14" fmla="*/ 0 w 113"/>
                <a:gd name="T15" fmla="*/ 13 h 84"/>
                <a:gd name="T16" fmla="*/ 0 w 113"/>
                <a:gd name="T17" fmla="*/ 30 h 84"/>
                <a:gd name="T18" fmla="*/ 0 w 113"/>
                <a:gd name="T19" fmla="*/ 34 h 84"/>
                <a:gd name="T20" fmla="*/ 0 w 113"/>
                <a:gd name="T21" fmla="*/ 35 h 84"/>
                <a:gd name="T22" fmla="*/ 0 w 113"/>
                <a:gd name="T23" fmla="*/ 48 h 84"/>
                <a:gd name="T24" fmla="*/ 0 w 113"/>
                <a:gd name="T25" fmla="*/ 49 h 84"/>
                <a:gd name="T26" fmla="*/ 0 w 113"/>
                <a:gd name="T27" fmla="*/ 53 h 84"/>
                <a:gd name="T28" fmla="*/ 0 w 113"/>
                <a:gd name="T29" fmla="*/ 70 h 84"/>
                <a:gd name="T30" fmla="*/ 0 w 113"/>
                <a:gd name="T31" fmla="*/ 71 h 84"/>
                <a:gd name="T32" fmla="*/ 12 w 113"/>
                <a:gd name="T33" fmla="*/ 84 h 84"/>
                <a:gd name="T34" fmla="*/ 33 w 113"/>
                <a:gd name="T35" fmla="*/ 84 h 84"/>
                <a:gd name="T36" fmla="*/ 53 w 113"/>
                <a:gd name="T37" fmla="*/ 84 h 84"/>
                <a:gd name="T38" fmla="*/ 60 w 113"/>
                <a:gd name="T39" fmla="*/ 84 h 84"/>
                <a:gd name="T40" fmla="*/ 80 w 113"/>
                <a:gd name="T41" fmla="*/ 84 h 84"/>
                <a:gd name="T42" fmla="*/ 101 w 113"/>
                <a:gd name="T43" fmla="*/ 84 h 84"/>
                <a:gd name="T44" fmla="*/ 113 w 113"/>
                <a:gd name="T45" fmla="*/ 71 h 84"/>
                <a:gd name="T46" fmla="*/ 113 w 113"/>
                <a:gd name="T47" fmla="*/ 70 h 84"/>
                <a:gd name="T48" fmla="*/ 113 w 113"/>
                <a:gd name="T49" fmla="*/ 53 h 84"/>
                <a:gd name="T50" fmla="*/ 113 w 113"/>
                <a:gd name="T51" fmla="*/ 49 h 84"/>
                <a:gd name="T52" fmla="*/ 113 w 113"/>
                <a:gd name="T53" fmla="*/ 48 h 84"/>
                <a:gd name="T54" fmla="*/ 113 w 113"/>
                <a:gd name="T55" fmla="*/ 35 h 84"/>
                <a:gd name="T56" fmla="*/ 113 w 113"/>
                <a:gd name="T57" fmla="*/ 34 h 84"/>
                <a:gd name="T58" fmla="*/ 113 w 113"/>
                <a:gd name="T59" fmla="*/ 30 h 84"/>
                <a:gd name="T60" fmla="*/ 113 w 113"/>
                <a:gd name="T61" fmla="*/ 13 h 84"/>
                <a:gd name="T62" fmla="*/ 113 w 113"/>
                <a:gd name="T63" fmla="*/ 12 h 84"/>
                <a:gd name="T64" fmla="*/ 101 w 113"/>
                <a:gd name="T6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3" h="84">
                  <a:moveTo>
                    <a:pt x="101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8"/>
                    <a:pt x="5" y="84"/>
                    <a:pt x="12" y="84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8" y="84"/>
                    <a:pt x="113" y="78"/>
                    <a:pt x="113" y="71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3" y="53"/>
                    <a:pt x="113" y="53"/>
                    <a:pt x="113" y="5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3" y="5"/>
                    <a:pt x="108" y="0"/>
                    <a:pt x="101" y="0"/>
                  </a:cubicBezTo>
                  <a:close/>
                </a:path>
              </a:pathLst>
            </a:custGeom>
            <a:solidFill>
              <a:srgbClr val="C9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8204" name="Freeform 41"/>
            <p:cNvSpPr>
              <a:spLocks/>
            </p:cNvSpPr>
            <p:nvPr/>
          </p:nvSpPr>
          <p:spPr bwMode="auto">
            <a:xfrm>
              <a:off x="3037" y="1531"/>
              <a:ext cx="502" cy="372"/>
            </a:xfrm>
            <a:custGeom>
              <a:avLst/>
              <a:gdLst>
                <a:gd name="T0" fmla="*/ 101 w 113"/>
                <a:gd name="T1" fmla="*/ 0 h 84"/>
                <a:gd name="T2" fmla="*/ 80 w 113"/>
                <a:gd name="T3" fmla="*/ 0 h 84"/>
                <a:gd name="T4" fmla="*/ 60 w 113"/>
                <a:gd name="T5" fmla="*/ 0 h 84"/>
                <a:gd name="T6" fmla="*/ 53 w 113"/>
                <a:gd name="T7" fmla="*/ 0 h 84"/>
                <a:gd name="T8" fmla="*/ 33 w 113"/>
                <a:gd name="T9" fmla="*/ 0 h 84"/>
                <a:gd name="T10" fmla="*/ 12 w 113"/>
                <a:gd name="T11" fmla="*/ 0 h 84"/>
                <a:gd name="T12" fmla="*/ 0 w 113"/>
                <a:gd name="T13" fmla="*/ 12 h 84"/>
                <a:gd name="T14" fmla="*/ 0 w 113"/>
                <a:gd name="T15" fmla="*/ 13 h 84"/>
                <a:gd name="T16" fmla="*/ 0 w 113"/>
                <a:gd name="T17" fmla="*/ 30 h 84"/>
                <a:gd name="T18" fmla="*/ 0 w 113"/>
                <a:gd name="T19" fmla="*/ 34 h 84"/>
                <a:gd name="T20" fmla="*/ 0 w 113"/>
                <a:gd name="T21" fmla="*/ 35 h 84"/>
                <a:gd name="T22" fmla="*/ 0 w 113"/>
                <a:gd name="T23" fmla="*/ 48 h 84"/>
                <a:gd name="T24" fmla="*/ 0 w 113"/>
                <a:gd name="T25" fmla="*/ 49 h 84"/>
                <a:gd name="T26" fmla="*/ 0 w 113"/>
                <a:gd name="T27" fmla="*/ 53 h 84"/>
                <a:gd name="T28" fmla="*/ 0 w 113"/>
                <a:gd name="T29" fmla="*/ 70 h 84"/>
                <a:gd name="T30" fmla="*/ 0 w 113"/>
                <a:gd name="T31" fmla="*/ 71 h 84"/>
                <a:gd name="T32" fmla="*/ 12 w 113"/>
                <a:gd name="T33" fmla="*/ 84 h 84"/>
                <a:gd name="T34" fmla="*/ 33 w 113"/>
                <a:gd name="T35" fmla="*/ 84 h 84"/>
                <a:gd name="T36" fmla="*/ 53 w 113"/>
                <a:gd name="T37" fmla="*/ 84 h 84"/>
                <a:gd name="T38" fmla="*/ 60 w 113"/>
                <a:gd name="T39" fmla="*/ 84 h 84"/>
                <a:gd name="T40" fmla="*/ 80 w 113"/>
                <a:gd name="T41" fmla="*/ 84 h 84"/>
                <a:gd name="T42" fmla="*/ 101 w 113"/>
                <a:gd name="T43" fmla="*/ 84 h 84"/>
                <a:gd name="T44" fmla="*/ 113 w 113"/>
                <a:gd name="T45" fmla="*/ 71 h 84"/>
                <a:gd name="T46" fmla="*/ 113 w 113"/>
                <a:gd name="T47" fmla="*/ 70 h 84"/>
                <a:gd name="T48" fmla="*/ 113 w 113"/>
                <a:gd name="T49" fmla="*/ 53 h 84"/>
                <a:gd name="T50" fmla="*/ 113 w 113"/>
                <a:gd name="T51" fmla="*/ 49 h 84"/>
                <a:gd name="T52" fmla="*/ 113 w 113"/>
                <a:gd name="T53" fmla="*/ 48 h 84"/>
                <a:gd name="T54" fmla="*/ 113 w 113"/>
                <a:gd name="T55" fmla="*/ 35 h 84"/>
                <a:gd name="T56" fmla="*/ 113 w 113"/>
                <a:gd name="T57" fmla="*/ 34 h 84"/>
                <a:gd name="T58" fmla="*/ 113 w 113"/>
                <a:gd name="T59" fmla="*/ 30 h 84"/>
                <a:gd name="T60" fmla="*/ 113 w 113"/>
                <a:gd name="T61" fmla="*/ 13 h 84"/>
                <a:gd name="T62" fmla="*/ 113 w 113"/>
                <a:gd name="T63" fmla="*/ 12 h 84"/>
                <a:gd name="T64" fmla="*/ 101 w 113"/>
                <a:gd name="T6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3" h="84">
                  <a:moveTo>
                    <a:pt x="101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8"/>
                    <a:pt x="5" y="84"/>
                    <a:pt x="12" y="84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8" y="84"/>
                    <a:pt x="113" y="78"/>
                    <a:pt x="113" y="71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3" y="53"/>
                    <a:pt x="113" y="53"/>
                    <a:pt x="113" y="5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3" y="5"/>
                    <a:pt x="108" y="0"/>
                    <a:pt x="1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8206" name="Freeform 42"/>
            <p:cNvSpPr>
              <a:spLocks/>
            </p:cNvSpPr>
            <p:nvPr/>
          </p:nvSpPr>
          <p:spPr bwMode="auto">
            <a:xfrm>
              <a:off x="3081" y="1575"/>
              <a:ext cx="409" cy="279"/>
            </a:xfrm>
            <a:custGeom>
              <a:avLst/>
              <a:gdLst>
                <a:gd name="T0" fmla="*/ 0 w 92"/>
                <a:gd name="T1" fmla="*/ 51 h 63"/>
                <a:gd name="T2" fmla="*/ 0 w 92"/>
                <a:gd name="T3" fmla="*/ 50 h 63"/>
                <a:gd name="T4" fmla="*/ 0 w 92"/>
                <a:gd name="T5" fmla="*/ 43 h 63"/>
                <a:gd name="T6" fmla="*/ 0 w 92"/>
                <a:gd name="T7" fmla="*/ 34 h 63"/>
                <a:gd name="T8" fmla="*/ 0 w 92"/>
                <a:gd name="T9" fmla="*/ 29 h 63"/>
                <a:gd name="T10" fmla="*/ 0 w 92"/>
                <a:gd name="T11" fmla="*/ 20 h 63"/>
                <a:gd name="T12" fmla="*/ 0 w 92"/>
                <a:gd name="T13" fmla="*/ 14 h 63"/>
                <a:gd name="T14" fmla="*/ 0 w 92"/>
                <a:gd name="T15" fmla="*/ 12 h 63"/>
                <a:gd name="T16" fmla="*/ 0 w 92"/>
                <a:gd name="T17" fmla="*/ 5 h 63"/>
                <a:gd name="T18" fmla="*/ 6 w 92"/>
                <a:gd name="T19" fmla="*/ 0 h 63"/>
                <a:gd name="T20" fmla="*/ 13 w 92"/>
                <a:gd name="T21" fmla="*/ 0 h 63"/>
                <a:gd name="T22" fmla="*/ 28 w 92"/>
                <a:gd name="T23" fmla="*/ 0 h 63"/>
                <a:gd name="T24" fmla="*/ 43 w 92"/>
                <a:gd name="T25" fmla="*/ 0 h 63"/>
                <a:gd name="T26" fmla="*/ 50 w 92"/>
                <a:gd name="T27" fmla="*/ 0 h 63"/>
                <a:gd name="T28" fmla="*/ 64 w 92"/>
                <a:gd name="T29" fmla="*/ 0 h 63"/>
                <a:gd name="T30" fmla="*/ 80 w 92"/>
                <a:gd name="T31" fmla="*/ 0 h 63"/>
                <a:gd name="T32" fmla="*/ 87 w 92"/>
                <a:gd name="T33" fmla="*/ 0 h 63"/>
                <a:gd name="T34" fmla="*/ 92 w 92"/>
                <a:gd name="T35" fmla="*/ 5 h 63"/>
                <a:gd name="T36" fmla="*/ 92 w 92"/>
                <a:gd name="T37" fmla="*/ 12 h 63"/>
                <a:gd name="T38" fmla="*/ 92 w 92"/>
                <a:gd name="T39" fmla="*/ 14 h 63"/>
                <a:gd name="T40" fmla="*/ 92 w 92"/>
                <a:gd name="T41" fmla="*/ 20 h 63"/>
                <a:gd name="T42" fmla="*/ 92 w 92"/>
                <a:gd name="T43" fmla="*/ 29 h 63"/>
                <a:gd name="T44" fmla="*/ 92 w 92"/>
                <a:gd name="T45" fmla="*/ 34 h 63"/>
                <a:gd name="T46" fmla="*/ 92 w 92"/>
                <a:gd name="T47" fmla="*/ 43 h 63"/>
                <a:gd name="T48" fmla="*/ 92 w 92"/>
                <a:gd name="T49" fmla="*/ 50 h 63"/>
                <a:gd name="T50" fmla="*/ 92 w 92"/>
                <a:gd name="T51" fmla="*/ 51 h 63"/>
                <a:gd name="T52" fmla="*/ 92 w 92"/>
                <a:gd name="T53" fmla="*/ 58 h 63"/>
                <a:gd name="T54" fmla="*/ 87 w 92"/>
                <a:gd name="T55" fmla="*/ 63 h 63"/>
                <a:gd name="T56" fmla="*/ 80 w 92"/>
                <a:gd name="T57" fmla="*/ 63 h 63"/>
                <a:gd name="T58" fmla="*/ 64 w 92"/>
                <a:gd name="T59" fmla="*/ 63 h 63"/>
                <a:gd name="T60" fmla="*/ 50 w 92"/>
                <a:gd name="T61" fmla="*/ 63 h 63"/>
                <a:gd name="T62" fmla="*/ 43 w 92"/>
                <a:gd name="T63" fmla="*/ 63 h 63"/>
                <a:gd name="T64" fmla="*/ 28 w 92"/>
                <a:gd name="T65" fmla="*/ 63 h 63"/>
                <a:gd name="T66" fmla="*/ 13 w 92"/>
                <a:gd name="T67" fmla="*/ 63 h 63"/>
                <a:gd name="T68" fmla="*/ 6 w 92"/>
                <a:gd name="T69" fmla="*/ 63 h 63"/>
                <a:gd name="T70" fmla="*/ 0 w 92"/>
                <a:gd name="T71" fmla="*/ 58 h 63"/>
                <a:gd name="T72" fmla="*/ 0 w 92"/>
                <a:gd name="T73" fmla="*/ 5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2" h="63">
                  <a:moveTo>
                    <a:pt x="0" y="51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0" y="0"/>
                    <a:pt x="92" y="2"/>
                    <a:pt x="92" y="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2" y="61"/>
                    <a:pt x="90" y="63"/>
                    <a:pt x="87" y="63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3"/>
                    <a:pt x="0" y="61"/>
                    <a:pt x="0" y="58"/>
                  </a:cubicBez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8207" name="Freeform 43"/>
            <p:cNvSpPr>
              <a:spLocks/>
            </p:cNvSpPr>
            <p:nvPr/>
          </p:nvSpPr>
          <p:spPr bwMode="auto">
            <a:xfrm>
              <a:off x="3134" y="1593"/>
              <a:ext cx="18" cy="22"/>
            </a:xfrm>
            <a:custGeom>
              <a:avLst/>
              <a:gdLst>
                <a:gd name="T0" fmla="*/ 4 w 4"/>
                <a:gd name="T1" fmla="*/ 2 h 5"/>
                <a:gd name="T2" fmla="*/ 1 w 4"/>
                <a:gd name="T3" fmla="*/ 0 h 5"/>
                <a:gd name="T4" fmla="*/ 0 w 4"/>
                <a:gd name="T5" fmla="*/ 0 h 5"/>
                <a:gd name="T6" fmla="*/ 0 w 4"/>
                <a:gd name="T7" fmla="*/ 1 h 5"/>
                <a:gd name="T8" fmla="*/ 0 w 4"/>
                <a:gd name="T9" fmla="*/ 2 h 5"/>
                <a:gd name="T10" fmla="*/ 0 w 4"/>
                <a:gd name="T11" fmla="*/ 2 h 5"/>
                <a:gd name="T12" fmla="*/ 0 w 4"/>
                <a:gd name="T13" fmla="*/ 4 h 5"/>
                <a:gd name="T14" fmla="*/ 0 w 4"/>
                <a:gd name="T15" fmla="*/ 4 h 5"/>
                <a:gd name="T16" fmla="*/ 0 w 4"/>
                <a:gd name="T17" fmla="*/ 4 h 5"/>
                <a:gd name="T18" fmla="*/ 0 w 4"/>
                <a:gd name="T19" fmla="*/ 5 h 5"/>
                <a:gd name="T20" fmla="*/ 1 w 4"/>
                <a:gd name="T21" fmla="*/ 5 h 5"/>
                <a:gd name="T22" fmla="*/ 4 w 4"/>
                <a:gd name="T23" fmla="*/ 3 h 5"/>
                <a:gd name="T24" fmla="*/ 4 w 4"/>
                <a:gd name="T25" fmla="*/ 3 h 5"/>
                <a:gd name="T26" fmla="*/ 4 w 4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8208" name="Freeform 44"/>
            <p:cNvSpPr>
              <a:spLocks/>
            </p:cNvSpPr>
            <p:nvPr/>
          </p:nvSpPr>
          <p:spPr bwMode="auto">
            <a:xfrm>
              <a:off x="3108" y="1593"/>
              <a:ext cx="18" cy="22"/>
            </a:xfrm>
            <a:custGeom>
              <a:avLst/>
              <a:gdLst>
                <a:gd name="T0" fmla="*/ 0 w 4"/>
                <a:gd name="T1" fmla="*/ 3 h 5"/>
                <a:gd name="T2" fmla="*/ 3 w 4"/>
                <a:gd name="T3" fmla="*/ 5 h 5"/>
                <a:gd name="T4" fmla="*/ 4 w 4"/>
                <a:gd name="T5" fmla="*/ 5 h 5"/>
                <a:gd name="T6" fmla="*/ 4 w 4"/>
                <a:gd name="T7" fmla="*/ 4 h 5"/>
                <a:gd name="T8" fmla="*/ 4 w 4"/>
                <a:gd name="T9" fmla="*/ 4 h 5"/>
                <a:gd name="T10" fmla="*/ 4 w 4"/>
                <a:gd name="T11" fmla="*/ 4 h 5"/>
                <a:gd name="T12" fmla="*/ 4 w 4"/>
                <a:gd name="T13" fmla="*/ 2 h 5"/>
                <a:gd name="T14" fmla="*/ 4 w 4"/>
                <a:gd name="T15" fmla="*/ 2 h 5"/>
                <a:gd name="T16" fmla="*/ 4 w 4"/>
                <a:gd name="T17" fmla="*/ 1 h 5"/>
                <a:gd name="T18" fmla="*/ 4 w 4"/>
                <a:gd name="T19" fmla="*/ 0 h 5"/>
                <a:gd name="T20" fmla="*/ 3 w 4"/>
                <a:gd name="T21" fmla="*/ 0 h 5"/>
                <a:gd name="T22" fmla="*/ 0 w 4"/>
                <a:gd name="T23" fmla="*/ 2 h 5"/>
                <a:gd name="T24" fmla="*/ 0 w 4"/>
                <a:gd name="T25" fmla="*/ 3 h 5"/>
                <a:gd name="T26" fmla="*/ 0 w 4"/>
                <a:gd name="T2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8209" name="Freeform 45"/>
            <p:cNvSpPr>
              <a:spLocks/>
            </p:cNvSpPr>
            <p:nvPr/>
          </p:nvSpPr>
          <p:spPr bwMode="auto">
            <a:xfrm>
              <a:off x="3161" y="1593"/>
              <a:ext cx="315" cy="26"/>
            </a:xfrm>
            <a:custGeom>
              <a:avLst/>
              <a:gdLst>
                <a:gd name="T0" fmla="*/ 71 w 71"/>
                <a:gd name="T1" fmla="*/ 4 h 6"/>
                <a:gd name="T2" fmla="*/ 71 w 71"/>
                <a:gd name="T3" fmla="*/ 1 h 6"/>
                <a:gd name="T4" fmla="*/ 69 w 71"/>
                <a:gd name="T5" fmla="*/ 0 h 6"/>
                <a:gd name="T6" fmla="*/ 2 w 71"/>
                <a:gd name="T7" fmla="*/ 0 h 6"/>
                <a:gd name="T8" fmla="*/ 0 w 71"/>
                <a:gd name="T9" fmla="*/ 1 h 6"/>
                <a:gd name="T10" fmla="*/ 0 w 71"/>
                <a:gd name="T11" fmla="*/ 4 h 6"/>
                <a:gd name="T12" fmla="*/ 2 w 71"/>
                <a:gd name="T13" fmla="*/ 6 h 6"/>
                <a:gd name="T14" fmla="*/ 69 w 71"/>
                <a:gd name="T15" fmla="*/ 6 h 6"/>
                <a:gd name="T16" fmla="*/ 71 w 71"/>
                <a:gd name="T1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">
                  <a:moveTo>
                    <a:pt x="71" y="4"/>
                  </a:moveTo>
                  <a:cubicBezTo>
                    <a:pt x="71" y="1"/>
                    <a:pt x="71" y="1"/>
                    <a:pt x="71" y="1"/>
                  </a:cubicBezTo>
                  <a:cubicBezTo>
                    <a:pt x="71" y="0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70" y="6"/>
                    <a:pt x="71" y="5"/>
                    <a:pt x="71" y="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8210" name="Rectangle 46"/>
            <p:cNvSpPr>
              <a:spLocks noChangeArrowheads="1"/>
            </p:cNvSpPr>
            <p:nvPr/>
          </p:nvSpPr>
          <p:spPr bwMode="auto">
            <a:xfrm>
              <a:off x="3072" y="1632"/>
              <a:ext cx="418" cy="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8211" name="Rectangle 47"/>
            <p:cNvSpPr>
              <a:spLocks noChangeArrowheads="1"/>
            </p:cNvSpPr>
            <p:nvPr/>
          </p:nvSpPr>
          <p:spPr bwMode="auto">
            <a:xfrm>
              <a:off x="3103" y="1725"/>
              <a:ext cx="107" cy="1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8212" name="Rectangle 48"/>
            <p:cNvSpPr>
              <a:spLocks noChangeArrowheads="1"/>
            </p:cNvSpPr>
            <p:nvPr/>
          </p:nvSpPr>
          <p:spPr bwMode="auto">
            <a:xfrm>
              <a:off x="3312" y="1663"/>
              <a:ext cx="58" cy="17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8213" name="Rectangle 49"/>
            <p:cNvSpPr>
              <a:spLocks noChangeArrowheads="1"/>
            </p:cNvSpPr>
            <p:nvPr/>
          </p:nvSpPr>
          <p:spPr bwMode="auto">
            <a:xfrm>
              <a:off x="3383" y="1663"/>
              <a:ext cx="89" cy="6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8215" name="Freeform 50"/>
            <p:cNvSpPr>
              <a:spLocks/>
            </p:cNvSpPr>
            <p:nvPr/>
          </p:nvSpPr>
          <p:spPr bwMode="auto">
            <a:xfrm>
              <a:off x="3445" y="1597"/>
              <a:ext cx="23" cy="18"/>
            </a:xfrm>
            <a:custGeom>
              <a:avLst/>
              <a:gdLst>
                <a:gd name="T0" fmla="*/ 4 w 5"/>
                <a:gd name="T1" fmla="*/ 3 h 4"/>
                <a:gd name="T2" fmla="*/ 4 w 5"/>
                <a:gd name="T3" fmla="*/ 2 h 4"/>
                <a:gd name="T4" fmla="*/ 5 w 5"/>
                <a:gd name="T5" fmla="*/ 1 h 4"/>
                <a:gd name="T6" fmla="*/ 5 w 5"/>
                <a:gd name="T7" fmla="*/ 1 h 4"/>
                <a:gd name="T8" fmla="*/ 5 w 5"/>
                <a:gd name="T9" fmla="*/ 1 h 4"/>
                <a:gd name="T10" fmla="*/ 5 w 5"/>
                <a:gd name="T11" fmla="*/ 1 h 4"/>
                <a:gd name="T12" fmla="*/ 5 w 5"/>
                <a:gd name="T13" fmla="*/ 1 h 4"/>
                <a:gd name="T14" fmla="*/ 3 w 5"/>
                <a:gd name="T15" fmla="*/ 1 h 4"/>
                <a:gd name="T16" fmla="*/ 3 w 5"/>
                <a:gd name="T17" fmla="*/ 0 h 4"/>
                <a:gd name="T18" fmla="*/ 3 w 5"/>
                <a:gd name="T19" fmla="*/ 0 h 4"/>
                <a:gd name="T20" fmla="*/ 3 w 5"/>
                <a:gd name="T21" fmla="*/ 0 h 4"/>
                <a:gd name="T22" fmla="*/ 3 w 5"/>
                <a:gd name="T23" fmla="*/ 0 h 4"/>
                <a:gd name="T24" fmla="*/ 2 w 5"/>
                <a:gd name="T25" fmla="*/ 0 h 4"/>
                <a:gd name="T26" fmla="*/ 2 w 5"/>
                <a:gd name="T27" fmla="*/ 1 h 4"/>
                <a:gd name="T28" fmla="*/ 1 w 5"/>
                <a:gd name="T29" fmla="*/ 1 h 4"/>
                <a:gd name="T30" fmla="*/ 1 w 5"/>
                <a:gd name="T31" fmla="*/ 1 h 4"/>
                <a:gd name="T32" fmla="*/ 0 w 5"/>
                <a:gd name="T33" fmla="*/ 1 h 4"/>
                <a:gd name="T34" fmla="*/ 0 w 5"/>
                <a:gd name="T35" fmla="*/ 1 h 4"/>
                <a:gd name="T36" fmla="*/ 1 w 5"/>
                <a:gd name="T37" fmla="*/ 1 h 4"/>
                <a:gd name="T38" fmla="*/ 1 w 5"/>
                <a:gd name="T39" fmla="*/ 1 h 4"/>
                <a:gd name="T40" fmla="*/ 2 w 5"/>
                <a:gd name="T41" fmla="*/ 2 h 4"/>
                <a:gd name="T42" fmla="*/ 1 w 5"/>
                <a:gd name="T43" fmla="*/ 3 h 4"/>
                <a:gd name="T44" fmla="*/ 1 w 5"/>
                <a:gd name="T45" fmla="*/ 4 h 4"/>
                <a:gd name="T46" fmla="*/ 1 w 5"/>
                <a:gd name="T47" fmla="*/ 4 h 4"/>
                <a:gd name="T48" fmla="*/ 1 w 5"/>
                <a:gd name="T49" fmla="*/ 4 h 4"/>
                <a:gd name="T50" fmla="*/ 1 w 5"/>
                <a:gd name="T51" fmla="*/ 4 h 4"/>
                <a:gd name="T52" fmla="*/ 2 w 5"/>
                <a:gd name="T53" fmla="*/ 4 h 4"/>
                <a:gd name="T54" fmla="*/ 3 w 5"/>
                <a:gd name="T55" fmla="*/ 3 h 4"/>
                <a:gd name="T56" fmla="*/ 4 w 5"/>
                <a:gd name="T57" fmla="*/ 4 h 4"/>
                <a:gd name="T58" fmla="*/ 4 w 5"/>
                <a:gd name="T59" fmla="*/ 4 h 4"/>
                <a:gd name="T60" fmla="*/ 4 w 5"/>
                <a:gd name="T61" fmla="*/ 4 h 4"/>
                <a:gd name="T62" fmla="*/ 4 w 5"/>
                <a:gd name="T63" fmla="*/ 4 h 4"/>
                <a:gd name="T64" fmla="*/ 4 w 5"/>
                <a:gd name="T65" fmla="*/ 4 h 4"/>
                <a:gd name="T66" fmla="*/ 4 w 5"/>
                <a:gd name="T67" fmla="*/ 4 h 4"/>
                <a:gd name="T68" fmla="*/ 4 w 5"/>
                <a:gd name="T6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" h="4"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8216" name="Rectangle 51"/>
            <p:cNvSpPr>
              <a:spLocks noChangeArrowheads="1"/>
            </p:cNvSpPr>
            <p:nvPr/>
          </p:nvSpPr>
          <p:spPr bwMode="auto">
            <a:xfrm>
              <a:off x="3103" y="1663"/>
              <a:ext cx="107" cy="4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8217" name="Rectangle 52"/>
            <p:cNvSpPr>
              <a:spLocks noChangeArrowheads="1"/>
            </p:cNvSpPr>
            <p:nvPr/>
          </p:nvSpPr>
          <p:spPr bwMode="auto">
            <a:xfrm>
              <a:off x="3219" y="1663"/>
              <a:ext cx="80" cy="17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8218" name="Rectangle 53"/>
            <p:cNvSpPr>
              <a:spLocks noChangeArrowheads="1"/>
            </p:cNvSpPr>
            <p:nvPr/>
          </p:nvSpPr>
          <p:spPr bwMode="auto">
            <a:xfrm>
              <a:off x="3383" y="1743"/>
              <a:ext cx="89" cy="9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5070800" y="3822754"/>
            <a:ext cx="455612" cy="417410"/>
            <a:chOff x="4462843" y="7612062"/>
            <a:chExt cx="1079500" cy="1079501"/>
          </a:xfrm>
          <a:solidFill>
            <a:schemeClr val="tx2"/>
          </a:solidFill>
        </p:grpSpPr>
        <p:sp>
          <p:nvSpPr>
            <p:cNvPr id="138" name="Freeform 41"/>
            <p:cNvSpPr>
              <a:spLocks/>
            </p:cNvSpPr>
            <p:nvPr/>
          </p:nvSpPr>
          <p:spPr bwMode="auto">
            <a:xfrm>
              <a:off x="4462843" y="8435975"/>
              <a:ext cx="490538" cy="255588"/>
            </a:xfrm>
            <a:custGeom>
              <a:avLst/>
              <a:gdLst>
                <a:gd name="T0" fmla="*/ 81 w 131"/>
                <a:gd name="T1" fmla="*/ 0 h 68"/>
                <a:gd name="T2" fmla="*/ 71 w 131"/>
                <a:gd name="T3" fmla="*/ 0 h 68"/>
                <a:gd name="T4" fmla="*/ 28 w 131"/>
                <a:gd name="T5" fmla="*/ 6 h 68"/>
                <a:gd name="T6" fmla="*/ 0 w 131"/>
                <a:gd name="T7" fmla="*/ 24 h 68"/>
                <a:gd name="T8" fmla="*/ 51 w 131"/>
                <a:gd name="T9" fmla="*/ 68 h 68"/>
                <a:gd name="T10" fmla="*/ 128 w 131"/>
                <a:gd name="T11" fmla="*/ 68 h 68"/>
                <a:gd name="T12" fmla="*/ 131 w 131"/>
                <a:gd name="T13" fmla="*/ 55 h 68"/>
                <a:gd name="T14" fmla="*/ 81 w 131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68">
                  <a:moveTo>
                    <a:pt x="81" y="0"/>
                  </a:moveTo>
                  <a:cubicBezTo>
                    <a:pt x="78" y="0"/>
                    <a:pt x="76" y="0"/>
                    <a:pt x="71" y="0"/>
                  </a:cubicBezTo>
                  <a:cubicBezTo>
                    <a:pt x="68" y="0"/>
                    <a:pt x="45" y="0"/>
                    <a:pt x="28" y="6"/>
                  </a:cubicBezTo>
                  <a:cubicBezTo>
                    <a:pt x="22" y="8"/>
                    <a:pt x="9" y="13"/>
                    <a:pt x="0" y="24"/>
                  </a:cubicBezTo>
                  <a:cubicBezTo>
                    <a:pt x="3" y="49"/>
                    <a:pt x="25" y="68"/>
                    <a:pt x="51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30" y="64"/>
                    <a:pt x="131" y="60"/>
                    <a:pt x="131" y="55"/>
                  </a:cubicBezTo>
                  <a:cubicBezTo>
                    <a:pt x="131" y="34"/>
                    <a:pt x="113" y="22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139" name="Freeform 42"/>
            <p:cNvSpPr>
              <a:spLocks/>
            </p:cNvSpPr>
            <p:nvPr/>
          </p:nvSpPr>
          <p:spPr bwMode="auto">
            <a:xfrm>
              <a:off x="4462843" y="7612062"/>
              <a:ext cx="1079500" cy="1079500"/>
            </a:xfrm>
            <a:custGeom>
              <a:avLst/>
              <a:gdLst>
                <a:gd name="T0" fmla="*/ 238 w 288"/>
                <a:gd name="T1" fmla="*/ 0 h 288"/>
                <a:gd name="T2" fmla="*/ 51 w 288"/>
                <a:gd name="T3" fmla="*/ 0 h 288"/>
                <a:gd name="T4" fmla="*/ 0 w 288"/>
                <a:gd name="T5" fmla="*/ 45 h 288"/>
                <a:gd name="T6" fmla="*/ 3 w 288"/>
                <a:gd name="T7" fmla="*/ 43 h 288"/>
                <a:gd name="T8" fmla="*/ 77 w 288"/>
                <a:gd name="T9" fmla="*/ 20 h 288"/>
                <a:gd name="T10" fmla="*/ 163 w 288"/>
                <a:gd name="T11" fmla="*/ 20 h 288"/>
                <a:gd name="T12" fmla="*/ 138 w 288"/>
                <a:gd name="T13" fmla="*/ 38 h 288"/>
                <a:gd name="T14" fmla="*/ 115 w 288"/>
                <a:gd name="T15" fmla="*/ 38 h 288"/>
                <a:gd name="T16" fmla="*/ 140 w 288"/>
                <a:gd name="T17" fmla="*/ 91 h 288"/>
                <a:gd name="T18" fmla="*/ 105 w 288"/>
                <a:gd name="T19" fmla="*/ 150 h 288"/>
                <a:gd name="T20" fmla="*/ 93 w 288"/>
                <a:gd name="T21" fmla="*/ 171 h 288"/>
                <a:gd name="T22" fmla="*/ 104 w 288"/>
                <a:gd name="T23" fmla="*/ 189 h 288"/>
                <a:gd name="T24" fmla="*/ 119 w 288"/>
                <a:gd name="T25" fmla="*/ 200 h 288"/>
                <a:gd name="T26" fmla="*/ 159 w 288"/>
                <a:gd name="T27" fmla="*/ 259 h 288"/>
                <a:gd name="T28" fmla="*/ 150 w 288"/>
                <a:gd name="T29" fmla="*/ 288 h 288"/>
                <a:gd name="T30" fmla="*/ 238 w 288"/>
                <a:gd name="T31" fmla="*/ 288 h 288"/>
                <a:gd name="T32" fmla="*/ 288 w 288"/>
                <a:gd name="T33" fmla="*/ 238 h 288"/>
                <a:gd name="T34" fmla="*/ 288 w 288"/>
                <a:gd name="T35" fmla="*/ 96 h 288"/>
                <a:gd name="T36" fmla="*/ 239 w 288"/>
                <a:gd name="T37" fmla="*/ 96 h 288"/>
                <a:gd name="T38" fmla="*/ 239 w 288"/>
                <a:gd name="T39" fmla="*/ 148 h 288"/>
                <a:gd name="T40" fmla="*/ 216 w 288"/>
                <a:gd name="T41" fmla="*/ 148 h 288"/>
                <a:gd name="T42" fmla="*/ 216 w 288"/>
                <a:gd name="T43" fmla="*/ 96 h 288"/>
                <a:gd name="T44" fmla="*/ 164 w 288"/>
                <a:gd name="T45" fmla="*/ 96 h 288"/>
                <a:gd name="T46" fmla="*/ 164 w 288"/>
                <a:gd name="T47" fmla="*/ 73 h 288"/>
                <a:gd name="T48" fmla="*/ 216 w 288"/>
                <a:gd name="T49" fmla="*/ 73 h 288"/>
                <a:gd name="T50" fmla="*/ 216 w 288"/>
                <a:gd name="T51" fmla="*/ 21 h 288"/>
                <a:gd name="T52" fmla="*/ 239 w 288"/>
                <a:gd name="T53" fmla="*/ 21 h 288"/>
                <a:gd name="T54" fmla="*/ 239 w 288"/>
                <a:gd name="T55" fmla="*/ 73 h 288"/>
                <a:gd name="T56" fmla="*/ 288 w 288"/>
                <a:gd name="T57" fmla="*/ 73 h 288"/>
                <a:gd name="T58" fmla="*/ 288 w 288"/>
                <a:gd name="T59" fmla="*/ 50 h 288"/>
                <a:gd name="T60" fmla="*/ 238 w 288"/>
                <a:gd name="T6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8" h="288">
                  <a:moveTo>
                    <a:pt x="238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4" y="0"/>
                    <a:pt x="3" y="20"/>
                    <a:pt x="0" y="45"/>
                  </a:cubicBezTo>
                  <a:cubicBezTo>
                    <a:pt x="1" y="45"/>
                    <a:pt x="2" y="44"/>
                    <a:pt x="3" y="43"/>
                  </a:cubicBezTo>
                  <a:cubicBezTo>
                    <a:pt x="26" y="24"/>
                    <a:pt x="55" y="20"/>
                    <a:pt x="77" y="20"/>
                  </a:cubicBezTo>
                  <a:cubicBezTo>
                    <a:pt x="163" y="20"/>
                    <a:pt x="163" y="20"/>
                    <a:pt x="163" y="20"/>
                  </a:cubicBezTo>
                  <a:cubicBezTo>
                    <a:pt x="138" y="38"/>
                    <a:pt x="138" y="38"/>
                    <a:pt x="138" y="38"/>
                  </a:cubicBezTo>
                  <a:cubicBezTo>
                    <a:pt x="138" y="38"/>
                    <a:pt x="118" y="38"/>
                    <a:pt x="115" y="38"/>
                  </a:cubicBezTo>
                  <a:cubicBezTo>
                    <a:pt x="125" y="47"/>
                    <a:pt x="140" y="63"/>
                    <a:pt x="140" y="91"/>
                  </a:cubicBezTo>
                  <a:cubicBezTo>
                    <a:pt x="140" y="122"/>
                    <a:pt x="123" y="137"/>
                    <a:pt x="105" y="150"/>
                  </a:cubicBezTo>
                  <a:cubicBezTo>
                    <a:pt x="100" y="156"/>
                    <a:pt x="93" y="162"/>
                    <a:pt x="93" y="171"/>
                  </a:cubicBezTo>
                  <a:cubicBezTo>
                    <a:pt x="93" y="180"/>
                    <a:pt x="100" y="185"/>
                    <a:pt x="104" y="189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38" y="216"/>
                    <a:pt x="159" y="230"/>
                    <a:pt x="159" y="259"/>
                  </a:cubicBezTo>
                  <a:cubicBezTo>
                    <a:pt x="159" y="269"/>
                    <a:pt x="156" y="279"/>
                    <a:pt x="150" y="288"/>
                  </a:cubicBezTo>
                  <a:cubicBezTo>
                    <a:pt x="238" y="288"/>
                    <a:pt x="238" y="288"/>
                    <a:pt x="238" y="288"/>
                  </a:cubicBezTo>
                  <a:cubicBezTo>
                    <a:pt x="266" y="288"/>
                    <a:pt x="288" y="266"/>
                    <a:pt x="288" y="238"/>
                  </a:cubicBezTo>
                  <a:cubicBezTo>
                    <a:pt x="288" y="96"/>
                    <a:pt x="288" y="96"/>
                    <a:pt x="288" y="96"/>
                  </a:cubicBezTo>
                  <a:cubicBezTo>
                    <a:pt x="239" y="96"/>
                    <a:pt x="239" y="96"/>
                    <a:pt x="239" y="96"/>
                  </a:cubicBezTo>
                  <a:cubicBezTo>
                    <a:pt x="239" y="148"/>
                    <a:pt x="239" y="148"/>
                    <a:pt x="239" y="148"/>
                  </a:cubicBezTo>
                  <a:cubicBezTo>
                    <a:pt x="216" y="148"/>
                    <a:pt x="216" y="148"/>
                    <a:pt x="216" y="148"/>
                  </a:cubicBezTo>
                  <a:cubicBezTo>
                    <a:pt x="216" y="96"/>
                    <a:pt x="216" y="96"/>
                    <a:pt x="216" y="96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4" y="73"/>
                    <a:pt x="164" y="73"/>
                    <a:pt x="164" y="73"/>
                  </a:cubicBezTo>
                  <a:cubicBezTo>
                    <a:pt x="216" y="73"/>
                    <a:pt x="216" y="73"/>
                    <a:pt x="216" y="73"/>
                  </a:cubicBezTo>
                  <a:cubicBezTo>
                    <a:pt x="216" y="21"/>
                    <a:pt x="216" y="21"/>
                    <a:pt x="216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73"/>
                    <a:pt x="239" y="73"/>
                    <a:pt x="239" y="73"/>
                  </a:cubicBezTo>
                  <a:cubicBezTo>
                    <a:pt x="288" y="73"/>
                    <a:pt x="288" y="73"/>
                    <a:pt x="288" y="73"/>
                  </a:cubicBezTo>
                  <a:cubicBezTo>
                    <a:pt x="288" y="50"/>
                    <a:pt x="288" y="50"/>
                    <a:pt x="288" y="50"/>
                  </a:cubicBezTo>
                  <a:cubicBezTo>
                    <a:pt x="288" y="23"/>
                    <a:pt x="266" y="0"/>
                    <a:pt x="2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140" name="Freeform 43"/>
            <p:cNvSpPr>
              <a:spLocks/>
            </p:cNvSpPr>
            <p:nvPr/>
          </p:nvSpPr>
          <p:spPr bwMode="auto">
            <a:xfrm>
              <a:off x="4518406" y="7739062"/>
              <a:ext cx="333375" cy="434975"/>
            </a:xfrm>
            <a:custGeom>
              <a:avLst/>
              <a:gdLst>
                <a:gd name="T0" fmla="*/ 89 w 89"/>
                <a:gd name="T1" fmla="*/ 77 h 116"/>
                <a:gd name="T2" fmla="*/ 38 w 89"/>
                <a:gd name="T3" fmla="*/ 0 h 116"/>
                <a:gd name="T4" fmla="*/ 9 w 89"/>
                <a:gd name="T5" fmla="*/ 14 h 116"/>
                <a:gd name="T6" fmla="*/ 0 w 89"/>
                <a:gd name="T7" fmla="*/ 44 h 116"/>
                <a:gd name="T8" fmla="*/ 51 w 89"/>
                <a:gd name="T9" fmla="*/ 116 h 116"/>
                <a:gd name="T10" fmla="*/ 79 w 89"/>
                <a:gd name="T11" fmla="*/ 103 h 116"/>
                <a:gd name="T12" fmla="*/ 89 w 89"/>
                <a:gd name="T13" fmla="*/ 7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16">
                  <a:moveTo>
                    <a:pt x="89" y="77"/>
                  </a:moveTo>
                  <a:cubicBezTo>
                    <a:pt x="89" y="47"/>
                    <a:pt x="73" y="0"/>
                    <a:pt x="38" y="0"/>
                  </a:cubicBezTo>
                  <a:cubicBezTo>
                    <a:pt x="27" y="0"/>
                    <a:pt x="15" y="5"/>
                    <a:pt x="9" y="14"/>
                  </a:cubicBezTo>
                  <a:cubicBezTo>
                    <a:pt x="2" y="22"/>
                    <a:pt x="0" y="34"/>
                    <a:pt x="0" y="44"/>
                  </a:cubicBezTo>
                  <a:cubicBezTo>
                    <a:pt x="0" y="72"/>
                    <a:pt x="15" y="116"/>
                    <a:pt x="51" y="116"/>
                  </a:cubicBezTo>
                  <a:cubicBezTo>
                    <a:pt x="62" y="116"/>
                    <a:pt x="72" y="111"/>
                    <a:pt x="79" y="103"/>
                  </a:cubicBezTo>
                  <a:cubicBezTo>
                    <a:pt x="87" y="94"/>
                    <a:pt x="89" y="83"/>
                    <a:pt x="8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141" name="Freeform 44"/>
            <p:cNvSpPr>
              <a:spLocks/>
            </p:cNvSpPr>
            <p:nvPr/>
          </p:nvSpPr>
          <p:spPr bwMode="auto">
            <a:xfrm>
              <a:off x="4462843" y="8170862"/>
              <a:ext cx="250825" cy="269875"/>
            </a:xfrm>
            <a:custGeom>
              <a:avLst/>
              <a:gdLst>
                <a:gd name="T0" fmla="*/ 54 w 67"/>
                <a:gd name="T1" fmla="*/ 31 h 72"/>
                <a:gd name="T2" fmla="*/ 58 w 67"/>
                <a:gd name="T3" fmla="*/ 14 h 72"/>
                <a:gd name="T4" fmla="*/ 45 w 67"/>
                <a:gd name="T5" fmla="*/ 15 h 72"/>
                <a:gd name="T6" fmla="*/ 0 w 67"/>
                <a:gd name="T7" fmla="*/ 0 h 72"/>
                <a:gd name="T8" fmla="*/ 0 w 67"/>
                <a:gd name="T9" fmla="*/ 72 h 72"/>
                <a:gd name="T10" fmla="*/ 67 w 67"/>
                <a:gd name="T11" fmla="*/ 59 h 72"/>
                <a:gd name="T12" fmla="*/ 54 w 67"/>
                <a:gd name="T13" fmla="*/ 3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72">
                  <a:moveTo>
                    <a:pt x="54" y="31"/>
                  </a:moveTo>
                  <a:cubicBezTo>
                    <a:pt x="54" y="24"/>
                    <a:pt x="56" y="19"/>
                    <a:pt x="58" y="14"/>
                  </a:cubicBezTo>
                  <a:cubicBezTo>
                    <a:pt x="54" y="15"/>
                    <a:pt x="49" y="15"/>
                    <a:pt x="45" y="15"/>
                  </a:cubicBezTo>
                  <a:cubicBezTo>
                    <a:pt x="27" y="15"/>
                    <a:pt x="11" y="9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4" y="62"/>
                    <a:pt x="51" y="60"/>
                    <a:pt x="67" y="59"/>
                  </a:cubicBezTo>
                  <a:cubicBezTo>
                    <a:pt x="61" y="51"/>
                    <a:pt x="54" y="44"/>
                    <a:pt x="5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3114517" y="3835280"/>
            <a:ext cx="484856" cy="409749"/>
            <a:chOff x="3394590" y="2303283"/>
            <a:chExt cx="348735" cy="294714"/>
          </a:xfrm>
          <a:solidFill>
            <a:schemeClr val="tx2"/>
          </a:solidFill>
        </p:grpSpPr>
        <p:grpSp>
          <p:nvGrpSpPr>
            <p:cNvPr id="145" name="Group 55"/>
            <p:cNvGrpSpPr>
              <a:grpSpLocks noChangeAspect="1"/>
            </p:cNvGrpSpPr>
            <p:nvPr/>
          </p:nvGrpSpPr>
          <p:grpSpPr bwMode="auto">
            <a:xfrm>
              <a:off x="3494272" y="2303283"/>
              <a:ext cx="249053" cy="294714"/>
              <a:chOff x="2576" y="1700"/>
              <a:chExt cx="120" cy="142"/>
            </a:xfrm>
            <a:grpFill/>
          </p:grpSpPr>
          <p:sp>
            <p:nvSpPr>
              <p:cNvPr id="149" name="Freeform 56"/>
              <p:cNvSpPr>
                <a:spLocks/>
              </p:cNvSpPr>
              <p:nvPr/>
            </p:nvSpPr>
            <p:spPr bwMode="auto">
              <a:xfrm>
                <a:off x="2645" y="1759"/>
                <a:ext cx="51" cy="59"/>
              </a:xfrm>
              <a:custGeom>
                <a:avLst/>
                <a:gdLst>
                  <a:gd name="T0" fmla="*/ 21 w 22"/>
                  <a:gd name="T1" fmla="*/ 4 h 25"/>
                  <a:gd name="T2" fmla="*/ 19 w 22"/>
                  <a:gd name="T3" fmla="*/ 2 h 25"/>
                  <a:gd name="T4" fmla="*/ 2 w 22"/>
                  <a:gd name="T5" fmla="*/ 2 h 25"/>
                  <a:gd name="T6" fmla="*/ 0 w 22"/>
                  <a:gd name="T7" fmla="*/ 4 h 25"/>
                  <a:gd name="T8" fmla="*/ 2 w 22"/>
                  <a:gd name="T9" fmla="*/ 6 h 25"/>
                  <a:gd name="T10" fmla="*/ 3 w 22"/>
                  <a:gd name="T11" fmla="*/ 23 h 25"/>
                  <a:gd name="T12" fmla="*/ 20 w 22"/>
                  <a:gd name="T13" fmla="*/ 23 h 25"/>
                  <a:gd name="T14" fmla="*/ 22 w 22"/>
                  <a:gd name="T15" fmla="*/ 20 h 25"/>
                  <a:gd name="T16" fmla="*/ 21 w 22"/>
                  <a:gd name="T17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5">
                    <a:moveTo>
                      <a:pt x="21" y="4"/>
                    </a:moveTo>
                    <a:cubicBezTo>
                      <a:pt x="21" y="3"/>
                      <a:pt x="20" y="2"/>
                      <a:pt x="19" y="2"/>
                    </a:cubicBezTo>
                    <a:cubicBezTo>
                      <a:pt x="10" y="0"/>
                      <a:pt x="10" y="0"/>
                      <a:pt x="2" y="2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1" y="4"/>
                      <a:pt x="2" y="5"/>
                      <a:pt x="2" y="6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10" y="25"/>
                      <a:pt x="12" y="25"/>
                      <a:pt x="20" y="23"/>
                    </a:cubicBezTo>
                    <a:cubicBezTo>
                      <a:pt x="21" y="22"/>
                      <a:pt x="22" y="21"/>
                      <a:pt x="22" y="20"/>
                    </a:cubicBezTo>
                    <a:lnTo>
                      <a:pt x="2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333336"/>
                  </a:solidFill>
                  <a:latin typeface="Open Sans Light"/>
                  <a:cs typeface="Open Sans Light"/>
                </a:endParaRPr>
              </a:p>
            </p:txBody>
          </p:sp>
          <p:sp>
            <p:nvSpPr>
              <p:cNvPr id="150" name="Oval 57"/>
              <p:cNvSpPr>
                <a:spLocks noChangeArrowheads="1"/>
              </p:cNvSpPr>
              <p:nvPr/>
            </p:nvSpPr>
            <p:spPr bwMode="auto">
              <a:xfrm>
                <a:off x="2649" y="1714"/>
                <a:ext cx="40" cy="4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333336"/>
                  </a:solidFill>
                  <a:latin typeface="Open Sans Light"/>
                  <a:cs typeface="Open Sans Light"/>
                </a:endParaRPr>
              </a:p>
            </p:txBody>
          </p:sp>
          <p:sp>
            <p:nvSpPr>
              <p:cNvPr id="151" name="Freeform 58"/>
              <p:cNvSpPr>
                <a:spLocks/>
              </p:cNvSpPr>
              <p:nvPr/>
            </p:nvSpPr>
            <p:spPr bwMode="auto">
              <a:xfrm>
                <a:off x="2576" y="1759"/>
                <a:ext cx="71" cy="83"/>
              </a:xfrm>
              <a:custGeom>
                <a:avLst/>
                <a:gdLst>
                  <a:gd name="T0" fmla="*/ 27 w 30"/>
                  <a:gd name="T1" fmla="*/ 4 h 35"/>
                  <a:gd name="T2" fmla="*/ 3 w 30"/>
                  <a:gd name="T3" fmla="*/ 4 h 35"/>
                  <a:gd name="T4" fmla="*/ 1 w 30"/>
                  <a:gd name="T5" fmla="*/ 7 h 35"/>
                  <a:gd name="T6" fmla="*/ 0 w 30"/>
                  <a:gd name="T7" fmla="*/ 29 h 35"/>
                  <a:gd name="T8" fmla="*/ 2 w 30"/>
                  <a:gd name="T9" fmla="*/ 32 h 35"/>
                  <a:gd name="T10" fmla="*/ 28 w 30"/>
                  <a:gd name="T11" fmla="*/ 32 h 35"/>
                  <a:gd name="T12" fmla="*/ 30 w 30"/>
                  <a:gd name="T13" fmla="*/ 29 h 35"/>
                  <a:gd name="T14" fmla="*/ 29 w 30"/>
                  <a:gd name="T15" fmla="*/ 7 h 35"/>
                  <a:gd name="T16" fmla="*/ 27 w 30"/>
                  <a:gd name="T17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5">
                    <a:moveTo>
                      <a:pt x="27" y="4"/>
                    </a:moveTo>
                    <a:cubicBezTo>
                      <a:pt x="15" y="0"/>
                      <a:pt x="15" y="0"/>
                      <a:pt x="3" y="4"/>
                    </a:cubicBezTo>
                    <a:cubicBezTo>
                      <a:pt x="2" y="4"/>
                      <a:pt x="1" y="5"/>
                      <a:pt x="1" y="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0"/>
                      <a:pt x="1" y="31"/>
                      <a:pt x="2" y="32"/>
                    </a:cubicBezTo>
                    <a:cubicBezTo>
                      <a:pt x="13" y="35"/>
                      <a:pt x="17" y="35"/>
                      <a:pt x="28" y="32"/>
                    </a:cubicBezTo>
                    <a:cubicBezTo>
                      <a:pt x="29" y="31"/>
                      <a:pt x="30" y="30"/>
                      <a:pt x="30" y="29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5"/>
                      <a:pt x="28" y="4"/>
                      <a:pt x="2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333336"/>
                  </a:solidFill>
                  <a:latin typeface="Open Sans Light"/>
                  <a:cs typeface="Open Sans Light"/>
                </a:endParaRPr>
              </a:p>
            </p:txBody>
          </p:sp>
          <p:sp>
            <p:nvSpPr>
              <p:cNvPr id="152" name="Oval 59"/>
              <p:cNvSpPr>
                <a:spLocks noChangeArrowheads="1"/>
              </p:cNvSpPr>
              <p:nvPr/>
            </p:nvSpPr>
            <p:spPr bwMode="auto">
              <a:xfrm>
                <a:off x="2583" y="1700"/>
                <a:ext cx="57" cy="5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333336"/>
                  </a:solidFill>
                  <a:latin typeface="Open Sans Light"/>
                  <a:cs typeface="Open Sans Light"/>
                </a:endParaRPr>
              </a:p>
            </p:txBody>
          </p:sp>
        </p:grpSp>
        <p:grpSp>
          <p:nvGrpSpPr>
            <p:cNvPr id="146" name="Group 145"/>
            <p:cNvGrpSpPr/>
            <p:nvPr/>
          </p:nvGrpSpPr>
          <p:grpSpPr>
            <a:xfrm flipH="1">
              <a:off x="3394590" y="2327576"/>
              <a:ext cx="105848" cy="215848"/>
              <a:chOff x="3789877" y="2484739"/>
              <a:chExt cx="105848" cy="215848"/>
            </a:xfrm>
            <a:grpFill/>
          </p:grpSpPr>
          <p:sp>
            <p:nvSpPr>
              <p:cNvPr id="147" name="Freeform 56"/>
              <p:cNvSpPr>
                <a:spLocks/>
              </p:cNvSpPr>
              <p:nvPr/>
            </p:nvSpPr>
            <p:spPr bwMode="auto">
              <a:xfrm>
                <a:off x="3789877" y="2578135"/>
                <a:ext cx="105848" cy="122452"/>
              </a:xfrm>
              <a:custGeom>
                <a:avLst/>
                <a:gdLst>
                  <a:gd name="T0" fmla="*/ 21 w 22"/>
                  <a:gd name="T1" fmla="*/ 4 h 25"/>
                  <a:gd name="T2" fmla="*/ 19 w 22"/>
                  <a:gd name="T3" fmla="*/ 2 h 25"/>
                  <a:gd name="T4" fmla="*/ 2 w 22"/>
                  <a:gd name="T5" fmla="*/ 2 h 25"/>
                  <a:gd name="T6" fmla="*/ 0 w 22"/>
                  <a:gd name="T7" fmla="*/ 4 h 25"/>
                  <a:gd name="T8" fmla="*/ 2 w 22"/>
                  <a:gd name="T9" fmla="*/ 6 h 25"/>
                  <a:gd name="T10" fmla="*/ 3 w 22"/>
                  <a:gd name="T11" fmla="*/ 23 h 25"/>
                  <a:gd name="T12" fmla="*/ 20 w 22"/>
                  <a:gd name="T13" fmla="*/ 23 h 25"/>
                  <a:gd name="T14" fmla="*/ 22 w 22"/>
                  <a:gd name="T15" fmla="*/ 20 h 25"/>
                  <a:gd name="T16" fmla="*/ 21 w 22"/>
                  <a:gd name="T17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5">
                    <a:moveTo>
                      <a:pt x="21" y="4"/>
                    </a:moveTo>
                    <a:cubicBezTo>
                      <a:pt x="21" y="3"/>
                      <a:pt x="20" y="2"/>
                      <a:pt x="19" y="2"/>
                    </a:cubicBezTo>
                    <a:cubicBezTo>
                      <a:pt x="10" y="0"/>
                      <a:pt x="10" y="0"/>
                      <a:pt x="2" y="2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1" y="4"/>
                      <a:pt x="2" y="5"/>
                      <a:pt x="2" y="6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10" y="25"/>
                      <a:pt x="12" y="25"/>
                      <a:pt x="20" y="23"/>
                    </a:cubicBezTo>
                    <a:cubicBezTo>
                      <a:pt x="21" y="22"/>
                      <a:pt x="22" y="21"/>
                      <a:pt x="22" y="20"/>
                    </a:cubicBezTo>
                    <a:lnTo>
                      <a:pt x="2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333336"/>
                  </a:solidFill>
                  <a:latin typeface="Open Sans Light"/>
                  <a:cs typeface="Open Sans Light"/>
                </a:endParaRPr>
              </a:p>
            </p:txBody>
          </p:sp>
          <p:sp>
            <p:nvSpPr>
              <p:cNvPr id="148" name="Oval 57"/>
              <p:cNvSpPr>
                <a:spLocks noChangeArrowheads="1"/>
              </p:cNvSpPr>
              <p:nvPr/>
            </p:nvSpPr>
            <p:spPr bwMode="auto">
              <a:xfrm>
                <a:off x="3798179" y="2484739"/>
                <a:ext cx="83018" cy="8716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333336"/>
                  </a:solidFill>
                  <a:latin typeface="Open Sans Light"/>
                  <a:cs typeface="Open Sans Light"/>
                </a:endParaRPr>
              </a:p>
            </p:txBody>
          </p:sp>
        </p:grpSp>
      </p:grpSp>
      <p:grpSp>
        <p:nvGrpSpPr>
          <p:cNvPr id="157" name="Group 55"/>
          <p:cNvGrpSpPr>
            <a:grpSpLocks noChangeAspect="1"/>
          </p:cNvGrpSpPr>
          <p:nvPr/>
        </p:nvGrpSpPr>
        <p:grpSpPr bwMode="auto">
          <a:xfrm>
            <a:off x="1311550" y="3835280"/>
            <a:ext cx="204873" cy="409749"/>
            <a:chOff x="2576" y="1700"/>
            <a:chExt cx="71" cy="142"/>
          </a:xfrm>
          <a:solidFill>
            <a:schemeClr val="tx2"/>
          </a:solidFill>
        </p:grpSpPr>
        <p:sp>
          <p:nvSpPr>
            <p:cNvPr id="163" name="Freeform 58"/>
            <p:cNvSpPr>
              <a:spLocks/>
            </p:cNvSpPr>
            <p:nvPr/>
          </p:nvSpPr>
          <p:spPr bwMode="auto">
            <a:xfrm>
              <a:off x="2576" y="1759"/>
              <a:ext cx="71" cy="83"/>
            </a:xfrm>
            <a:custGeom>
              <a:avLst/>
              <a:gdLst>
                <a:gd name="T0" fmla="*/ 27 w 30"/>
                <a:gd name="T1" fmla="*/ 4 h 35"/>
                <a:gd name="T2" fmla="*/ 3 w 30"/>
                <a:gd name="T3" fmla="*/ 4 h 35"/>
                <a:gd name="T4" fmla="*/ 1 w 30"/>
                <a:gd name="T5" fmla="*/ 7 h 35"/>
                <a:gd name="T6" fmla="*/ 0 w 30"/>
                <a:gd name="T7" fmla="*/ 29 h 35"/>
                <a:gd name="T8" fmla="*/ 2 w 30"/>
                <a:gd name="T9" fmla="*/ 32 h 35"/>
                <a:gd name="T10" fmla="*/ 28 w 30"/>
                <a:gd name="T11" fmla="*/ 32 h 35"/>
                <a:gd name="T12" fmla="*/ 30 w 30"/>
                <a:gd name="T13" fmla="*/ 29 h 35"/>
                <a:gd name="T14" fmla="*/ 29 w 30"/>
                <a:gd name="T15" fmla="*/ 7 h 35"/>
                <a:gd name="T16" fmla="*/ 27 w 30"/>
                <a:gd name="T17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5">
                  <a:moveTo>
                    <a:pt x="27" y="4"/>
                  </a:moveTo>
                  <a:cubicBezTo>
                    <a:pt x="15" y="0"/>
                    <a:pt x="15" y="0"/>
                    <a:pt x="3" y="4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1"/>
                    <a:pt x="2" y="32"/>
                  </a:cubicBezTo>
                  <a:cubicBezTo>
                    <a:pt x="13" y="35"/>
                    <a:pt x="17" y="35"/>
                    <a:pt x="28" y="32"/>
                  </a:cubicBezTo>
                  <a:cubicBezTo>
                    <a:pt x="29" y="31"/>
                    <a:pt x="30" y="30"/>
                    <a:pt x="30" y="2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5"/>
                    <a:pt x="28" y="4"/>
                    <a:pt x="2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164" name="Oval 59"/>
            <p:cNvSpPr>
              <a:spLocks noChangeArrowheads="1"/>
            </p:cNvSpPr>
            <p:nvPr/>
          </p:nvSpPr>
          <p:spPr bwMode="auto">
            <a:xfrm>
              <a:off x="2583" y="1700"/>
              <a:ext cx="57" cy="5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</p:grpSp>
      <p:grpSp>
        <p:nvGrpSpPr>
          <p:cNvPr id="8219" name="Group 57"/>
          <p:cNvGrpSpPr>
            <a:grpSpLocks noChangeAspect="1"/>
          </p:cNvGrpSpPr>
          <p:nvPr/>
        </p:nvGrpSpPr>
        <p:grpSpPr bwMode="auto">
          <a:xfrm>
            <a:off x="7055211" y="3847807"/>
            <a:ext cx="316441" cy="347118"/>
            <a:chOff x="4446" y="2614"/>
            <a:chExt cx="196" cy="215"/>
          </a:xfrm>
        </p:grpSpPr>
        <p:sp>
          <p:nvSpPr>
            <p:cNvPr id="8222" name="Freeform 58"/>
            <p:cNvSpPr>
              <a:spLocks/>
            </p:cNvSpPr>
            <p:nvPr/>
          </p:nvSpPr>
          <p:spPr bwMode="auto">
            <a:xfrm>
              <a:off x="4446" y="2695"/>
              <a:ext cx="108" cy="111"/>
            </a:xfrm>
            <a:custGeom>
              <a:avLst/>
              <a:gdLst>
                <a:gd name="T0" fmla="*/ 42 w 108"/>
                <a:gd name="T1" fmla="*/ 68 h 111"/>
                <a:gd name="T2" fmla="*/ 0 w 108"/>
                <a:gd name="T3" fmla="*/ 68 h 111"/>
                <a:gd name="T4" fmla="*/ 0 w 108"/>
                <a:gd name="T5" fmla="*/ 42 h 111"/>
                <a:gd name="T6" fmla="*/ 42 w 108"/>
                <a:gd name="T7" fmla="*/ 42 h 111"/>
                <a:gd name="T8" fmla="*/ 42 w 108"/>
                <a:gd name="T9" fmla="*/ 0 h 111"/>
                <a:gd name="T10" fmla="*/ 66 w 108"/>
                <a:gd name="T11" fmla="*/ 0 h 111"/>
                <a:gd name="T12" fmla="*/ 66 w 108"/>
                <a:gd name="T13" fmla="*/ 42 h 111"/>
                <a:gd name="T14" fmla="*/ 108 w 108"/>
                <a:gd name="T15" fmla="*/ 42 h 111"/>
                <a:gd name="T16" fmla="*/ 108 w 108"/>
                <a:gd name="T17" fmla="*/ 68 h 111"/>
                <a:gd name="T18" fmla="*/ 66 w 108"/>
                <a:gd name="T19" fmla="*/ 68 h 111"/>
                <a:gd name="T20" fmla="*/ 66 w 108"/>
                <a:gd name="T21" fmla="*/ 111 h 111"/>
                <a:gd name="T22" fmla="*/ 42 w 108"/>
                <a:gd name="T23" fmla="*/ 111 h 111"/>
                <a:gd name="T24" fmla="*/ 42 w 108"/>
                <a:gd name="T2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11">
                  <a:moveTo>
                    <a:pt x="42" y="68"/>
                  </a:moveTo>
                  <a:lnTo>
                    <a:pt x="0" y="68"/>
                  </a:lnTo>
                  <a:lnTo>
                    <a:pt x="0" y="42"/>
                  </a:lnTo>
                  <a:lnTo>
                    <a:pt x="42" y="42"/>
                  </a:lnTo>
                  <a:lnTo>
                    <a:pt x="42" y="0"/>
                  </a:lnTo>
                  <a:lnTo>
                    <a:pt x="66" y="0"/>
                  </a:lnTo>
                  <a:lnTo>
                    <a:pt x="66" y="42"/>
                  </a:lnTo>
                  <a:lnTo>
                    <a:pt x="108" y="42"/>
                  </a:lnTo>
                  <a:lnTo>
                    <a:pt x="108" y="68"/>
                  </a:lnTo>
                  <a:lnTo>
                    <a:pt x="66" y="68"/>
                  </a:lnTo>
                  <a:lnTo>
                    <a:pt x="66" y="111"/>
                  </a:lnTo>
                  <a:lnTo>
                    <a:pt x="42" y="111"/>
                  </a:lnTo>
                  <a:lnTo>
                    <a:pt x="42" y="68"/>
                  </a:lnTo>
                  <a:close/>
                </a:path>
              </a:pathLst>
            </a:custGeom>
            <a:solidFill>
              <a:srgbClr val="5F6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  <p:sp>
          <p:nvSpPr>
            <p:cNvPr id="8223" name="Freeform 59"/>
            <p:cNvSpPr>
              <a:spLocks/>
            </p:cNvSpPr>
            <p:nvPr/>
          </p:nvSpPr>
          <p:spPr bwMode="auto">
            <a:xfrm>
              <a:off x="4533" y="2614"/>
              <a:ext cx="109" cy="215"/>
            </a:xfrm>
            <a:custGeom>
              <a:avLst/>
              <a:gdLst>
                <a:gd name="T0" fmla="*/ 46 w 46"/>
                <a:gd name="T1" fmla="*/ 91 h 91"/>
                <a:gd name="T2" fmla="*/ 26 w 46"/>
                <a:gd name="T3" fmla="*/ 91 h 91"/>
                <a:gd name="T4" fmla="*/ 26 w 46"/>
                <a:gd name="T5" fmla="*/ 38 h 91"/>
                <a:gd name="T6" fmla="*/ 27 w 46"/>
                <a:gd name="T7" fmla="*/ 30 h 91"/>
                <a:gd name="T8" fmla="*/ 27 w 46"/>
                <a:gd name="T9" fmla="*/ 20 h 91"/>
                <a:gd name="T10" fmla="*/ 20 w 46"/>
                <a:gd name="T11" fmla="*/ 26 h 91"/>
                <a:gd name="T12" fmla="*/ 10 w 46"/>
                <a:gd name="T13" fmla="*/ 35 h 91"/>
                <a:gd name="T14" fmla="*/ 0 w 46"/>
                <a:gd name="T15" fmla="*/ 23 h 91"/>
                <a:gd name="T16" fmla="*/ 30 w 46"/>
                <a:gd name="T17" fmla="*/ 0 h 91"/>
                <a:gd name="T18" fmla="*/ 46 w 46"/>
                <a:gd name="T19" fmla="*/ 0 h 91"/>
                <a:gd name="T20" fmla="*/ 46 w 46"/>
                <a:gd name="T2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91">
                  <a:moveTo>
                    <a:pt x="46" y="91"/>
                  </a:moveTo>
                  <a:cubicBezTo>
                    <a:pt x="26" y="91"/>
                    <a:pt x="26" y="91"/>
                    <a:pt x="26" y="91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4" y="23"/>
                    <a:pt x="21" y="25"/>
                    <a:pt x="20" y="26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46" y="91"/>
                  </a:lnTo>
                  <a:close/>
                </a:path>
              </a:pathLst>
            </a:custGeom>
            <a:solidFill>
              <a:srgbClr val="5F6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33336"/>
                </a:solidFill>
                <a:latin typeface="Open Sans Light"/>
                <a:cs typeface="Open Sans Light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0001" t="28466" r="31133" b="30659"/>
          <a:stretch/>
        </p:blipFill>
        <p:spPr>
          <a:xfrm>
            <a:off x="2879452" y="2102945"/>
            <a:ext cx="739120" cy="5829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1276" y="2097850"/>
            <a:ext cx="814282" cy="58809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9974" y="1686521"/>
            <a:ext cx="1901737" cy="1426303"/>
          </a:xfrm>
          <a:prstGeom prst="rect">
            <a:avLst/>
          </a:prstGeom>
        </p:spPr>
      </p:pic>
      <p:sp>
        <p:nvSpPr>
          <p:cNvPr id="83" name="Title 1"/>
          <p:cNvSpPr>
            <a:spLocks noGrp="1"/>
          </p:cNvSpPr>
          <p:nvPr>
            <p:ph type="title"/>
          </p:nvPr>
        </p:nvSpPr>
        <p:spPr>
          <a:xfrm>
            <a:off x="435351" y="834439"/>
            <a:ext cx="8759449" cy="51276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Open Sans Light"/>
                <a:ea typeface="Open Sans Light" pitchFamily="34" charset="0"/>
                <a:cs typeface="Open Sans Light"/>
              </a:rPr>
              <a:t>La </a:t>
            </a:r>
            <a:r>
              <a:rPr lang="en-US" sz="3200" b="1" dirty="0" err="1" smtClean="0">
                <a:latin typeface="Open Sans Light"/>
                <a:ea typeface="Open Sans Light" pitchFamily="34" charset="0"/>
                <a:cs typeface="Open Sans Light"/>
              </a:rPr>
              <a:t>Visi</a:t>
            </a:r>
            <a:r>
              <a:rPr lang="en-US" sz="3200" b="1" dirty="0" err="1" smtClean="0">
                <a:latin typeface="Open Sans Light"/>
                <a:ea typeface="Open Sans Light" pitchFamily="34" charset="0"/>
                <a:cs typeface="Open Sans Light"/>
              </a:rPr>
              <a:t>ón</a:t>
            </a:r>
            <a:r>
              <a:rPr lang="en-US" sz="3200" b="1" dirty="0" smtClean="0">
                <a:latin typeface="Open Sans Light"/>
                <a:ea typeface="Open Sans Light" pitchFamily="34" charset="0"/>
                <a:cs typeface="Open Sans Light"/>
              </a:rPr>
              <a:t> “Social” de Google: Google+</a:t>
            </a:r>
            <a:endParaRPr lang="en-US" sz="3200" b="1" dirty="0">
              <a:latin typeface="Open Sans Light"/>
              <a:ea typeface="Open Sans Light" pitchFamily="34" charset="0"/>
              <a:cs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1803382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525022" y="2531734"/>
            <a:ext cx="7772399" cy="1470421"/>
          </a:xfrm>
        </p:spPr>
        <p:txBody>
          <a:bodyPr/>
          <a:lstStyle/>
          <a:p>
            <a:r>
              <a:rPr lang="en-US" dirty="0" err="1" smtClean="0">
                <a:solidFill>
                  <a:srgbClr val="404144"/>
                </a:solidFill>
              </a:rPr>
              <a:t>Muchas</a:t>
            </a:r>
            <a:r>
              <a:rPr lang="en-US" dirty="0" smtClean="0">
                <a:solidFill>
                  <a:srgbClr val="404144"/>
                </a:solidFill>
              </a:rPr>
              <a:t> Gracias</a:t>
            </a:r>
            <a:endParaRPr lang="en-US" dirty="0">
              <a:solidFill>
                <a:srgbClr val="40414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999339" y="5953125"/>
            <a:ext cx="144661" cy="190500"/>
          </a:xfrm>
        </p:spPr>
        <p:txBody>
          <a:bodyPr/>
          <a:lstStyle/>
          <a:p>
            <a:fld id="{A6CEA804-5262-644E-959A-B99EE619B9B4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525022" y="4444269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vert="horz" lIns="57598" tIns="57598" rIns="57598" bIns="57598" rtlCol="0" anchor="t" anchorCtr="0">
            <a:noAutofit/>
          </a:bodyPr>
          <a:lstStyle>
            <a:lvl1pPr marL="0" marR="0" indent="0" algn="l" defTabSz="457200" rtl="0" eaLnBrk="1" latinLnBrk="0" hangingPunct="1">
              <a:lnSpc>
                <a:spcPct val="90000"/>
              </a:lnSpc>
              <a:spcBef>
                <a:spcPts val="693"/>
              </a:spcBef>
              <a:spcAft>
                <a:spcPts val="693"/>
              </a:spcAft>
              <a:buClr>
                <a:srgbClr val="666666"/>
              </a:buClr>
              <a:buFont typeface="Open Sans"/>
              <a:buNone/>
              <a:defRPr sz="2100" b="0" i="0" u="none" strike="noStrike" kern="1200" cap="none" baseline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288036" marR="0" indent="0" algn="ctr" defTabSz="457200" rtl="0" eaLnBrk="1" latinLnBrk="0" hangingPunct="1">
              <a:lnSpc>
                <a:spcPct val="90000"/>
              </a:lnSpc>
              <a:spcBef>
                <a:spcPts val="693"/>
              </a:spcBef>
              <a:spcAft>
                <a:spcPts val="693"/>
              </a:spcAft>
              <a:buClr>
                <a:srgbClr val="666666"/>
              </a:buClr>
              <a:buFont typeface="Open Sans"/>
              <a:buNone/>
              <a:defRPr sz="1500" b="0" i="0" u="none" strike="noStrike" kern="1200" cap="none" baseline="0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576072" marR="0" indent="0" algn="ctr" defTabSz="457200" rtl="0" eaLnBrk="1" latinLnBrk="0" hangingPunct="1">
              <a:lnSpc>
                <a:spcPct val="90000"/>
              </a:lnSpc>
              <a:spcBef>
                <a:spcPts val="693"/>
              </a:spcBef>
              <a:spcAft>
                <a:spcPts val="693"/>
              </a:spcAft>
              <a:buClr>
                <a:srgbClr val="666666"/>
              </a:buClr>
              <a:buFont typeface="Open Sans"/>
              <a:buNone/>
              <a:defRPr sz="1300" b="0" i="0" u="none" strike="noStrike" kern="1200" cap="none" baseline="0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864108" marR="0" indent="0" algn="ctr" defTabSz="457200" rtl="0" eaLnBrk="1" latinLnBrk="0" hangingPunct="1">
              <a:lnSpc>
                <a:spcPct val="90000"/>
              </a:lnSpc>
              <a:spcBef>
                <a:spcPts val="693"/>
              </a:spcBef>
              <a:spcAft>
                <a:spcPts val="693"/>
              </a:spcAft>
              <a:buClr>
                <a:srgbClr val="666666"/>
              </a:buClr>
              <a:buFont typeface="Open Sans"/>
              <a:buNone/>
              <a:defRPr sz="1300" b="0" i="0" u="none" strike="noStrike" kern="1200" cap="none" baseline="0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1152144" marR="0" indent="0" algn="ctr" defTabSz="457200" rtl="0" eaLnBrk="1" latinLnBrk="0" hangingPunct="1">
              <a:lnSpc>
                <a:spcPct val="90000"/>
              </a:lnSpc>
              <a:spcBef>
                <a:spcPts val="693"/>
              </a:spcBef>
              <a:spcAft>
                <a:spcPts val="693"/>
              </a:spcAft>
              <a:buClr>
                <a:srgbClr val="666666"/>
              </a:buClr>
              <a:buFont typeface="Open Sans"/>
              <a:buNone/>
              <a:defRPr sz="1300" b="0" i="0" u="none" strike="noStrike" kern="1200" cap="none" baseline="0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1440180" marR="0" indent="0" algn="ctr" defTabSz="457200" rtl="0" eaLnBrk="1" latinLnBrk="0" hangingPunct="1">
              <a:lnSpc>
                <a:spcPct val="90000"/>
              </a:lnSpc>
              <a:spcBef>
                <a:spcPts val="441"/>
              </a:spcBef>
              <a:spcAft>
                <a:spcPts val="0"/>
              </a:spcAft>
              <a:buClr>
                <a:srgbClr val="666666"/>
              </a:buClr>
              <a:buFont typeface="Open Sans"/>
              <a:buNone/>
              <a:defRPr sz="1300" b="0" i="0" u="none" strike="noStrike" kern="1200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1728216" marR="0" indent="0" algn="ctr" defTabSz="457200" rtl="0" eaLnBrk="1" latinLnBrk="0" hangingPunct="1">
              <a:lnSpc>
                <a:spcPct val="90000"/>
              </a:lnSpc>
              <a:spcBef>
                <a:spcPts val="441"/>
              </a:spcBef>
              <a:spcAft>
                <a:spcPts val="0"/>
              </a:spcAft>
              <a:buClr>
                <a:srgbClr val="666666"/>
              </a:buClr>
              <a:buFont typeface="Open Sans"/>
              <a:buNone/>
              <a:defRPr sz="1300" b="0" i="0" u="none" strike="noStrike" kern="1200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2016252" marR="0" indent="0" algn="ctr" defTabSz="457200" rtl="0" eaLnBrk="1" latinLnBrk="0" hangingPunct="1">
              <a:lnSpc>
                <a:spcPct val="90000"/>
              </a:lnSpc>
              <a:spcBef>
                <a:spcPts val="441"/>
              </a:spcBef>
              <a:spcAft>
                <a:spcPts val="0"/>
              </a:spcAft>
              <a:buClr>
                <a:srgbClr val="666666"/>
              </a:buClr>
              <a:buFont typeface="Open Sans"/>
              <a:buNone/>
              <a:defRPr sz="1300" b="0" i="0" u="none" strike="noStrike" kern="1200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2304288" marR="0" indent="0" algn="ctr" defTabSz="457200" rtl="0" eaLnBrk="1" latinLnBrk="0" hangingPunct="1">
              <a:lnSpc>
                <a:spcPct val="90000"/>
              </a:lnSpc>
              <a:spcBef>
                <a:spcPts val="441"/>
              </a:spcBef>
              <a:spcAft>
                <a:spcPts val="0"/>
              </a:spcAft>
              <a:buClr>
                <a:srgbClr val="666666"/>
              </a:buClr>
              <a:buFont typeface="Open Sans"/>
              <a:buNone/>
              <a:defRPr sz="1300" b="0" i="0" u="none" strike="noStrike" kern="1200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r>
              <a:rPr lang="en-US" sz="2000" i="1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Carolina Bertoni</a:t>
            </a:r>
          </a:p>
          <a:p>
            <a:r>
              <a:rPr lang="en-US" sz="1600" i="1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Gerente de Publicidad en Móviles y Google+</a:t>
            </a:r>
          </a:p>
          <a:p>
            <a:r>
              <a:rPr lang="en-US" sz="1600" i="1" smtClean="0">
                <a:solidFill>
                  <a:srgbClr val="666666"/>
                </a:solidFill>
                <a:latin typeface="Arial" pitchFamily="25" charset="0"/>
                <a:ea typeface="Arial" pitchFamily="25" charset="0"/>
                <a:cs typeface="Arial" pitchFamily="25" charset="0"/>
              </a:rPr>
              <a:t>Google Latinoamérica</a:t>
            </a:r>
            <a:endParaRPr lang="en-US" sz="2000" i="1" smtClean="0">
              <a:solidFill>
                <a:srgbClr val="666666"/>
              </a:solidFill>
              <a:latin typeface="Arial" pitchFamily="25" charset="0"/>
              <a:ea typeface="Arial" pitchFamily="25" charset="0"/>
              <a:cs typeface="Arial" pitchFamily="25" charset="0"/>
            </a:endParaRPr>
          </a:p>
          <a:p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5715276" y="5015712"/>
            <a:ext cx="3051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Google+: </a:t>
            </a:r>
            <a:r>
              <a:rPr lang="en-US" dirty="0" err="1" smtClean="0"/>
              <a:t>tiny.cc</a:t>
            </a:r>
            <a:r>
              <a:rPr lang="en-US" dirty="0" smtClean="0"/>
              <a:t>/</a:t>
            </a:r>
            <a:r>
              <a:rPr lang="en-US" dirty="0" err="1" smtClean="0"/>
              <a:t>minervaz</a:t>
            </a:r>
            <a:endParaRPr lang="en-US" dirty="0" smtClean="0"/>
          </a:p>
          <a:p>
            <a:r>
              <a:rPr lang="en-US" dirty="0" smtClean="0"/>
              <a:t>Twitter: @</a:t>
            </a:r>
            <a:r>
              <a:rPr lang="en-US" dirty="0" err="1" smtClean="0"/>
              <a:t>minervaz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80433378"/>
      </p:ext>
    </p:extLst>
  </p:cSld>
  <p:clrMapOvr>
    <a:masterClrMapping/>
  </p:clrMapOvr>
  <p:transition xmlns:p14="http://schemas.microsoft.com/office/powerpoint/2010/main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900" name="Group 7"/>
          <p:cNvGrpSpPr>
            <a:grpSpLocks/>
          </p:cNvGrpSpPr>
          <p:nvPr/>
        </p:nvGrpSpPr>
        <p:grpSpPr bwMode="auto">
          <a:xfrm>
            <a:off x="8479631" y="5000625"/>
            <a:ext cx="557213" cy="1181100"/>
            <a:chOff x="0" y="0"/>
            <a:chExt cx="624" cy="992"/>
          </a:xfrm>
        </p:grpSpPr>
        <p:sp>
          <p:nvSpPr>
            <p:cNvPr id="80937" name="Rectangle 3"/>
            <p:cNvSpPr>
              <a:spLocks/>
            </p:cNvSpPr>
            <p:nvPr/>
          </p:nvSpPr>
          <p:spPr bwMode="auto">
            <a:xfrm>
              <a:off x="352" y="720"/>
              <a:ext cx="272" cy="272"/>
            </a:xfrm>
            <a:prstGeom prst="rect">
              <a:avLst/>
            </a:prstGeom>
            <a:noFill/>
            <a:ln w="25400">
              <a:solidFill>
                <a:srgbClr val="D50F2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0938" name="Rectangle 4"/>
            <p:cNvSpPr>
              <a:spLocks/>
            </p:cNvSpPr>
            <p:nvPr/>
          </p:nvSpPr>
          <p:spPr bwMode="auto">
            <a:xfrm>
              <a:off x="352" y="360"/>
              <a:ext cx="272" cy="272"/>
            </a:xfrm>
            <a:prstGeom prst="rect">
              <a:avLst/>
            </a:prstGeom>
            <a:noFill/>
            <a:ln w="25400">
              <a:solidFill>
                <a:srgbClr val="0D58D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0939" name="Rectangle 5"/>
            <p:cNvSpPr>
              <a:spLocks/>
            </p:cNvSpPr>
            <p:nvPr/>
          </p:nvSpPr>
          <p:spPr bwMode="auto">
            <a:xfrm>
              <a:off x="352" y="0"/>
              <a:ext cx="272" cy="272"/>
            </a:xfrm>
            <a:prstGeom prst="rect">
              <a:avLst/>
            </a:prstGeom>
            <a:noFill/>
            <a:ln w="25400">
              <a:solidFill>
                <a:srgbClr val="EEB21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0940" name="Rectangle 6"/>
            <p:cNvSpPr>
              <a:spLocks/>
            </p:cNvSpPr>
            <p:nvPr/>
          </p:nvSpPr>
          <p:spPr bwMode="auto">
            <a:xfrm>
              <a:off x="0" y="720"/>
              <a:ext cx="272" cy="272"/>
            </a:xfrm>
            <a:prstGeom prst="rect">
              <a:avLst/>
            </a:prstGeom>
            <a:noFill/>
            <a:ln w="25400">
              <a:solidFill>
                <a:srgbClr val="00992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80901" name="Rectangle 9"/>
          <p:cNvSpPr>
            <a:spLocks/>
          </p:cNvSpPr>
          <p:nvPr/>
        </p:nvSpPr>
        <p:spPr bwMode="auto">
          <a:xfrm>
            <a:off x="6167736" y="6561535"/>
            <a:ext cx="2907506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/>
            <a:r>
              <a:rPr lang="en-US" sz="800">
                <a:solidFill>
                  <a:srgbClr val="989C9E"/>
                </a:solidFill>
                <a:latin typeface="Arial" charset="0"/>
                <a:ea typeface="MS PGothic" charset="0"/>
                <a:cs typeface="MS PGothic" charset="0"/>
                <a:sym typeface="Arial" charset="0"/>
              </a:rPr>
              <a:t>Google Confidential</a:t>
            </a:r>
          </a:p>
        </p:txBody>
      </p:sp>
      <p:sp>
        <p:nvSpPr>
          <p:cNvPr id="46" name="Title 45"/>
          <p:cNvSpPr>
            <a:spLocks noGrp="1"/>
          </p:cNvSpPr>
          <p:nvPr>
            <p:ph type="title"/>
          </p:nvPr>
        </p:nvSpPr>
        <p:spPr>
          <a:xfrm>
            <a:off x="457200" y="197662"/>
            <a:ext cx="7219720" cy="1143000"/>
          </a:xfrm>
        </p:spPr>
        <p:txBody>
          <a:bodyPr>
            <a:noAutofit/>
          </a:bodyPr>
          <a:lstStyle/>
          <a:p>
            <a:pPr algn="l"/>
            <a:r>
              <a:rPr lang="en-US" sz="2800" dirty="0" err="1" smtClean="0">
                <a:latin typeface="Arial"/>
                <a:cs typeface="Arial"/>
              </a:rPr>
              <a:t>Formas</a:t>
            </a:r>
            <a:r>
              <a:rPr lang="en-US" sz="2800" dirty="0" smtClean="0">
                <a:latin typeface="Arial"/>
                <a:cs typeface="Arial"/>
              </a:rPr>
              <a:t> en </a:t>
            </a:r>
            <a:r>
              <a:rPr lang="en-US" sz="2800" dirty="0" smtClean="0">
                <a:latin typeface="Arial"/>
                <a:cs typeface="Arial"/>
              </a:rPr>
              <a:t>lo </a:t>
            </a:r>
            <a:r>
              <a:rPr lang="en-US" sz="2800" dirty="0" smtClean="0">
                <a:latin typeface="Arial"/>
                <a:cs typeface="Arial"/>
              </a:rPr>
              <a:t>“social” </a:t>
            </a:r>
            <a:r>
              <a:rPr lang="en-US" sz="2800" dirty="0" err="1" smtClean="0">
                <a:latin typeface="Arial"/>
                <a:cs typeface="Arial"/>
              </a:rPr>
              <a:t>aporta</a:t>
            </a:r>
            <a:r>
              <a:rPr lang="en-US" sz="2800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valor (</a:t>
            </a:r>
            <a:r>
              <a:rPr lang="en-US" sz="2800" dirty="0" err="1" smtClean="0">
                <a:latin typeface="Arial"/>
                <a:cs typeface="Arial"/>
              </a:rPr>
              <a:t>económico</a:t>
            </a:r>
            <a:r>
              <a:rPr lang="en-US" sz="2800" dirty="0" smtClean="0">
                <a:latin typeface="Arial"/>
                <a:cs typeface="Arial"/>
              </a:rPr>
              <a:t>!) a </a:t>
            </a:r>
            <a:r>
              <a:rPr lang="en-US" sz="2800" dirty="0" err="1" smtClean="0">
                <a:latin typeface="Arial"/>
                <a:cs typeface="Arial"/>
              </a:rPr>
              <a:t>las</a:t>
            </a:r>
            <a:r>
              <a:rPr lang="en-US" sz="2800" dirty="0" smtClean="0">
                <a:latin typeface="Arial"/>
                <a:cs typeface="Arial"/>
              </a:rPr>
              <a:t> </a:t>
            </a:r>
            <a:r>
              <a:rPr lang="en-US" sz="2800" dirty="0" err="1" smtClean="0">
                <a:latin typeface="Arial"/>
                <a:cs typeface="Arial"/>
              </a:rPr>
              <a:t>empresas</a:t>
            </a:r>
            <a:endParaRPr lang="en-US" sz="2800" dirty="0">
              <a:latin typeface="Arial"/>
              <a:cs typeface="Arial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0"/>
          </p:nvPr>
        </p:nvSpPr>
        <p:spPr>
          <a:xfrm>
            <a:off x="8843963" y="5938472"/>
            <a:ext cx="144661" cy="190500"/>
          </a:xfrm>
        </p:spPr>
        <p:txBody>
          <a:bodyPr/>
          <a:lstStyle/>
          <a:p>
            <a:fld id="{A6CEA804-5262-644E-959A-B99EE619B9B4}" type="slidenum">
              <a:rPr lang="en-US" smtClean="0"/>
              <a:pPr/>
              <a:t>2</a:t>
            </a:fld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-442527" y="1612020"/>
            <a:ext cx="9556614" cy="4241336"/>
            <a:chOff x="2074920" y="1836615"/>
            <a:chExt cx="11592819" cy="5655114"/>
          </a:xfrm>
        </p:grpSpPr>
        <p:graphicFrame>
          <p:nvGraphicFramePr>
            <p:cNvPr id="2" name="Diagram 1"/>
            <p:cNvGraphicFramePr/>
            <p:nvPr>
              <p:extLst>
                <p:ext uri="{D42A27DB-BD31-4B8C-83A1-F6EECF244321}">
                  <p14:modId xmlns:p14="http://schemas.microsoft.com/office/powerpoint/2010/main" val="2700492705"/>
                </p:ext>
              </p:extLst>
            </p:nvPr>
          </p:nvGraphicFramePr>
          <p:xfrm>
            <a:off x="2074920" y="1836615"/>
            <a:ext cx="11592819" cy="565511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3" name="Oval 2"/>
            <p:cNvSpPr/>
            <p:nvPr/>
          </p:nvSpPr>
          <p:spPr bwMode="auto">
            <a:xfrm>
              <a:off x="3819959" y="1980572"/>
              <a:ext cx="1009562" cy="1313205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5760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3000" b="1" dirty="0">
                  <a:solidFill>
                    <a:schemeClr val="bg1"/>
                  </a:solidFill>
                  <a:latin typeface="+mj-lt"/>
                </a:rPr>
                <a:t>1</a:t>
              </a:r>
              <a:endParaRPr lang="en-US" sz="3900" b="1" dirty="0">
                <a:solidFill>
                  <a:schemeClr val="bg1"/>
                </a:solidFill>
                <a:latin typeface="+mj-lt"/>
                <a:sym typeface="Gill Sans" charset="0"/>
              </a:endParaRP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3805824" y="4005904"/>
              <a:ext cx="1023697" cy="1313205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5760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3000" b="1" dirty="0">
                  <a:solidFill>
                    <a:schemeClr val="bg1"/>
                  </a:solidFill>
                  <a:latin typeface="+mj-lt"/>
                </a:rPr>
                <a:t>2</a:t>
              </a:r>
              <a:endParaRPr lang="en-US" sz="3900" b="1" dirty="0">
                <a:solidFill>
                  <a:schemeClr val="bg1"/>
                </a:solidFill>
                <a:latin typeface="+mj-lt"/>
                <a:sym typeface="Gill Sans" charset="0"/>
              </a:endParaRPr>
            </a:p>
          </p:txBody>
        </p:sp>
        <p:sp>
          <p:nvSpPr>
            <p:cNvPr id="20" name="Oval 19"/>
            <p:cNvSpPr/>
            <p:nvPr/>
          </p:nvSpPr>
          <p:spPr bwMode="auto">
            <a:xfrm>
              <a:off x="3797346" y="6031237"/>
              <a:ext cx="1016308" cy="1313205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5760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3000" b="1" dirty="0">
                  <a:solidFill>
                    <a:schemeClr val="bg1"/>
                  </a:solidFill>
                  <a:latin typeface="+mj-lt"/>
                </a:rPr>
                <a:t>3</a:t>
              </a:r>
              <a:endParaRPr lang="en-US" sz="3900" b="1" dirty="0">
                <a:solidFill>
                  <a:schemeClr val="bg1"/>
                </a:solidFill>
                <a:latin typeface="+mj-lt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6682893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41758" y="-11024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4000" dirty="0" err="1" smtClean="0">
                <a:latin typeface="Arial"/>
                <a:cs typeface="Arial"/>
              </a:rPr>
              <a:t>Adquisición</a:t>
            </a:r>
            <a:r>
              <a:rPr lang="en-US" sz="4000" dirty="0" smtClean="0">
                <a:latin typeface="Arial"/>
                <a:cs typeface="Arial"/>
              </a:rPr>
              <a:t> de </a:t>
            </a:r>
            <a:r>
              <a:rPr lang="en-US" sz="4000" dirty="0" err="1" smtClean="0">
                <a:latin typeface="Arial"/>
                <a:cs typeface="Arial"/>
              </a:rPr>
              <a:t>Clientes</a:t>
            </a:r>
            <a:endParaRPr lang="en-US" sz="4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15780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Screen Shot 2013-08-27 at 9.10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06" r="-4106"/>
          <a:stretch>
            <a:fillRect/>
          </a:stretch>
        </p:blipFill>
        <p:spPr>
          <a:xfrm>
            <a:off x="-38480" y="731263"/>
            <a:ext cx="9179756" cy="5048512"/>
          </a:xfrm>
        </p:spPr>
      </p:pic>
    </p:spTree>
    <p:extLst>
      <p:ext uri="{BB962C8B-B14F-4D97-AF65-F5344CB8AC3E}">
        <p14:creationId xmlns:p14="http://schemas.microsoft.com/office/powerpoint/2010/main" val="820026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2526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3600" b="1" dirty="0" err="1" smtClean="0">
                <a:latin typeface="Arial"/>
                <a:cs typeface="Arial"/>
              </a:rPr>
              <a:t>Cambiar</a:t>
            </a:r>
            <a:r>
              <a:rPr lang="en-US" sz="3600" b="1" dirty="0" smtClean="0">
                <a:latin typeface="Arial"/>
                <a:cs typeface="Arial"/>
              </a:rPr>
              <a:t> el </a:t>
            </a:r>
            <a:r>
              <a:rPr lang="en-US" sz="3600" b="1" dirty="0" err="1" smtClean="0">
                <a:latin typeface="Arial"/>
                <a:cs typeface="Arial"/>
              </a:rPr>
              <a:t>Foco</a:t>
            </a:r>
            <a:r>
              <a:rPr lang="en-US" sz="3600" b="1" dirty="0" smtClean="0">
                <a:latin typeface="Arial"/>
                <a:cs typeface="Arial"/>
              </a:rPr>
              <a:t/>
            </a:r>
            <a:br>
              <a:rPr lang="en-US" sz="3600" b="1" dirty="0" smtClean="0">
                <a:latin typeface="Arial"/>
                <a:cs typeface="Arial"/>
              </a:rPr>
            </a:br>
            <a:r>
              <a:rPr lang="en-US" sz="2800" dirty="0" smtClean="0">
                <a:latin typeface="Arial"/>
                <a:cs typeface="Arial"/>
              </a:rPr>
              <a:t>De la </a:t>
            </a:r>
            <a:r>
              <a:rPr lang="en-US" sz="2800" dirty="0" err="1" smtClean="0">
                <a:latin typeface="Arial"/>
                <a:cs typeface="Arial"/>
              </a:rPr>
              <a:t>carrera</a:t>
            </a:r>
            <a:r>
              <a:rPr lang="en-US" sz="2800" dirty="0" smtClean="0">
                <a:latin typeface="Arial"/>
                <a:cs typeface="Arial"/>
              </a:rPr>
              <a:t> al </a:t>
            </a:r>
            <a:r>
              <a:rPr lang="en-US" sz="2800" dirty="0" err="1" smtClean="0">
                <a:latin typeface="Arial"/>
                <a:cs typeface="Arial"/>
              </a:rPr>
              <a:t>millón</a:t>
            </a:r>
            <a:r>
              <a:rPr lang="en-US" sz="2800" dirty="0" smtClean="0">
                <a:latin typeface="Arial"/>
                <a:cs typeface="Arial"/>
              </a:rPr>
              <a:t> de </a:t>
            </a:r>
            <a:r>
              <a:rPr lang="en-US" sz="2800" dirty="0" err="1" smtClean="0">
                <a:latin typeface="Arial"/>
                <a:cs typeface="Arial"/>
              </a:rPr>
              <a:t>seguidores</a:t>
            </a:r>
            <a:r>
              <a:rPr lang="en-US" sz="2800" dirty="0" smtClean="0">
                <a:latin typeface="Arial"/>
                <a:cs typeface="Arial"/>
              </a:rPr>
              <a:t>, a un </a:t>
            </a:r>
            <a:r>
              <a:rPr lang="en-US" sz="2800" dirty="0" err="1" smtClean="0">
                <a:latin typeface="Arial"/>
                <a:cs typeface="Arial"/>
              </a:rPr>
              <a:t>montoncito</a:t>
            </a:r>
            <a:r>
              <a:rPr lang="en-US" sz="2800" dirty="0" smtClean="0">
                <a:latin typeface="Arial"/>
                <a:cs typeface="Arial"/>
              </a:rPr>
              <a:t> de </a:t>
            </a:r>
            <a:r>
              <a:rPr lang="en-US" sz="2800" dirty="0" err="1" smtClean="0">
                <a:latin typeface="Arial"/>
                <a:cs typeface="Arial"/>
              </a:rPr>
              <a:t>buenos</a:t>
            </a:r>
            <a:r>
              <a:rPr lang="en-US" sz="2800" dirty="0" smtClean="0">
                <a:latin typeface="Arial"/>
                <a:cs typeface="Arial"/>
              </a:rPr>
              <a:t> amigos</a:t>
            </a:r>
            <a:br>
              <a:rPr lang="en-US" sz="2800" dirty="0" smtClean="0">
                <a:latin typeface="Arial"/>
                <a:cs typeface="Arial"/>
              </a:rPr>
            </a:br>
            <a:r>
              <a:rPr lang="en-US" sz="2800" dirty="0" smtClean="0">
                <a:latin typeface="Arial"/>
                <a:cs typeface="Arial"/>
              </a:rPr>
              <a:t/>
            </a:r>
            <a:br>
              <a:rPr lang="en-US" sz="2800" dirty="0" smtClean="0">
                <a:latin typeface="Arial"/>
                <a:cs typeface="Arial"/>
              </a:rPr>
            </a:br>
            <a:r>
              <a:rPr lang="en-US" sz="2800" dirty="0" smtClean="0">
                <a:latin typeface="Arial"/>
                <a:cs typeface="Arial"/>
              </a:rPr>
              <a:t>¿</a:t>
            </a:r>
            <a:r>
              <a:rPr lang="en-US" sz="2800" dirty="0" err="1" smtClean="0">
                <a:latin typeface="Arial"/>
                <a:cs typeface="Arial"/>
              </a:rPr>
              <a:t>Estoy</a:t>
            </a:r>
            <a:r>
              <a:rPr lang="en-US" sz="2800" dirty="0" smtClean="0">
                <a:latin typeface="Arial"/>
                <a:cs typeface="Arial"/>
              </a:rPr>
              <a:t> </a:t>
            </a:r>
            <a:r>
              <a:rPr lang="en-US" sz="2800" dirty="0" err="1" smtClean="0">
                <a:latin typeface="Arial"/>
                <a:cs typeface="Arial"/>
              </a:rPr>
              <a:t>adquiriendo</a:t>
            </a:r>
            <a:r>
              <a:rPr lang="en-US" sz="2800" dirty="0" smtClean="0">
                <a:latin typeface="Arial"/>
                <a:cs typeface="Arial"/>
              </a:rPr>
              <a:t> </a:t>
            </a:r>
            <a:r>
              <a:rPr lang="en-US" sz="2800" dirty="0" err="1" smtClean="0">
                <a:latin typeface="Arial"/>
                <a:cs typeface="Arial"/>
              </a:rPr>
              <a:t>potenciales</a:t>
            </a:r>
            <a:r>
              <a:rPr lang="en-US" sz="2800" dirty="0" smtClean="0">
                <a:latin typeface="Arial"/>
                <a:cs typeface="Arial"/>
              </a:rPr>
              <a:t> </a:t>
            </a:r>
            <a:r>
              <a:rPr lang="en-US" sz="2800" dirty="0" err="1" smtClean="0">
                <a:latin typeface="Arial"/>
                <a:cs typeface="Arial"/>
              </a:rPr>
              <a:t>clientes</a:t>
            </a:r>
            <a:r>
              <a:rPr lang="en-US" sz="2800" dirty="0" smtClean="0">
                <a:latin typeface="Arial"/>
                <a:cs typeface="Arial"/>
              </a:rPr>
              <a:t>? ¿</a:t>
            </a:r>
            <a:r>
              <a:rPr lang="en-US" sz="2800" dirty="0" err="1" smtClean="0">
                <a:latin typeface="Arial"/>
                <a:cs typeface="Arial"/>
              </a:rPr>
              <a:t>Voceros</a:t>
            </a:r>
            <a:r>
              <a:rPr lang="en-US" sz="2800" dirty="0" smtClean="0">
                <a:latin typeface="Arial"/>
                <a:cs typeface="Arial"/>
              </a:rPr>
              <a:t> de la </a:t>
            </a:r>
            <a:r>
              <a:rPr lang="en-US" sz="2800" dirty="0" err="1" smtClean="0">
                <a:latin typeface="Arial"/>
                <a:cs typeface="Arial"/>
              </a:rPr>
              <a:t>marca</a:t>
            </a:r>
            <a:r>
              <a:rPr lang="en-US" sz="2800" dirty="0" smtClean="0">
                <a:latin typeface="Arial"/>
                <a:cs typeface="Arial"/>
              </a:rPr>
              <a:t>?</a:t>
            </a:r>
            <a:endParaRPr lang="en-US" sz="28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232954"/>
            <a:ext cx="8229600" cy="2893208"/>
          </a:xfrm>
        </p:spPr>
        <p:txBody>
          <a:bodyPr/>
          <a:lstStyle/>
          <a:p>
            <a:pPr marL="0" indent="0" algn="r">
              <a:buNone/>
            </a:pPr>
            <a:r>
              <a:rPr lang="en-US" dirty="0" err="1" smtClean="0">
                <a:latin typeface="Arial"/>
                <a:cs typeface="Arial"/>
              </a:rPr>
              <a:t>Tasa</a:t>
            </a:r>
            <a:r>
              <a:rPr lang="en-US" dirty="0" smtClean="0">
                <a:latin typeface="Arial"/>
                <a:cs typeface="Arial"/>
              </a:rPr>
              <a:t> de </a:t>
            </a:r>
            <a:r>
              <a:rPr lang="en-US" dirty="0" err="1" smtClean="0">
                <a:latin typeface="Arial"/>
                <a:cs typeface="Arial"/>
              </a:rPr>
              <a:t>Aplauso</a:t>
            </a:r>
            <a:r>
              <a:rPr lang="en-US" dirty="0" smtClean="0">
                <a:latin typeface="Arial"/>
                <a:cs typeface="Arial"/>
              </a:rPr>
              <a:t> </a:t>
            </a:r>
          </a:p>
          <a:p>
            <a:pPr marL="0" indent="0" algn="r">
              <a:buNone/>
            </a:pPr>
            <a:r>
              <a:rPr lang="en-US" dirty="0" err="1" smtClean="0">
                <a:latin typeface="Arial"/>
                <a:cs typeface="Arial"/>
              </a:rPr>
              <a:t>Tasa</a:t>
            </a:r>
            <a:r>
              <a:rPr lang="en-US" dirty="0" smtClean="0">
                <a:latin typeface="Arial"/>
                <a:cs typeface="Arial"/>
              </a:rPr>
              <a:t> de </a:t>
            </a:r>
            <a:r>
              <a:rPr lang="en-US" dirty="0" err="1" smtClean="0">
                <a:latin typeface="Arial"/>
                <a:cs typeface="Arial"/>
              </a:rPr>
              <a:t>Conversación</a:t>
            </a:r>
            <a:endParaRPr lang="en-US" dirty="0" smtClean="0">
              <a:latin typeface="Arial"/>
              <a:cs typeface="Arial"/>
            </a:endParaRPr>
          </a:p>
          <a:p>
            <a:pPr marL="0" indent="0" algn="r">
              <a:buNone/>
            </a:pPr>
            <a:r>
              <a:rPr lang="en-US" dirty="0" err="1" smtClean="0">
                <a:latin typeface="Arial"/>
                <a:cs typeface="Arial"/>
              </a:rPr>
              <a:t>Amplificación</a:t>
            </a:r>
            <a:endParaRPr lang="en-US" dirty="0"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360" y="3459815"/>
            <a:ext cx="3733122" cy="1505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8147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3-06-25 at 6.11.54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404" y="2849055"/>
            <a:ext cx="7203370" cy="1379678"/>
          </a:xfrm>
          <a:prstGeom prst="rect">
            <a:avLst/>
          </a:prstGeom>
        </p:spPr>
      </p:pic>
      <p:sp>
        <p:nvSpPr>
          <p:cNvPr id="27" name="Text Placeholder 2"/>
          <p:cNvSpPr txBox="1">
            <a:spLocks noGrp="1"/>
          </p:cNvSpPr>
          <p:nvPr>
            <p:ph type="body" sz="quarter" idx="4294967295"/>
          </p:nvPr>
        </p:nvSpPr>
        <p:spPr bwMode="auto">
          <a:xfrm>
            <a:off x="0" y="6305550"/>
            <a:ext cx="6387406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Open Sans" pitchFamily="34" charset="0"/>
              <a:buNone/>
              <a:defRPr lang="en-US" sz="800" b="0" kern="1200" dirty="0" smtClean="0">
                <a:solidFill>
                  <a:schemeClr val="bg2"/>
                </a:solidFill>
                <a:latin typeface="Open Sans Light" pitchFamily="34" charset="0"/>
                <a:ea typeface="ＭＳ Ｐゴシック" charset="0"/>
                <a:cs typeface="Open Sans Light" pitchFamily="34" charset="0"/>
              </a:defRPr>
            </a:lvl1pPr>
            <a:lvl2pPr marL="515938" indent="-287338" algn="l" defTabSz="457200" rtl="0" eaLnBrk="0" fontAlgn="base" hangingPunct="0">
              <a:spcBef>
                <a:spcPts val="1200"/>
              </a:spcBef>
              <a:spcAft>
                <a:spcPct val="0"/>
              </a:spcAft>
              <a:buFont typeface="Arial" charset="0"/>
              <a:buChar char="–"/>
              <a:defRPr lang="en-US" kern="1200" dirty="0">
                <a:solidFill>
                  <a:schemeClr val="tx2"/>
                </a:solidFill>
                <a:latin typeface="+mn-lt"/>
                <a:ea typeface="MS PGothic" pitchFamily="34" charset="-128"/>
                <a:cs typeface="Open Sans"/>
              </a:defRPr>
            </a:lvl2pPr>
            <a:lvl3pPr marL="685800" indent="-228600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charset="0"/>
              <a:buChar char="•"/>
              <a:defRPr lang="en-US" sz="1600" kern="1200" dirty="0">
                <a:solidFill>
                  <a:schemeClr val="tx2"/>
                </a:solidFill>
                <a:latin typeface="+mn-lt"/>
                <a:ea typeface="MS PGothic" pitchFamily="34" charset="-128"/>
                <a:cs typeface="Open Sans"/>
              </a:defRPr>
            </a:lvl3pPr>
            <a:lvl4pPr marL="973138" indent="-287338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charset="0"/>
              <a:buChar char="–"/>
              <a:defRPr lang="en-US" sz="1600" kern="1200" dirty="0">
                <a:solidFill>
                  <a:schemeClr val="tx2"/>
                </a:solidFill>
                <a:latin typeface="+mn-lt"/>
                <a:ea typeface="MS PGothic" pitchFamily="34" charset="-128"/>
                <a:cs typeface="Open Sans"/>
              </a:defRPr>
            </a:lvl4pPr>
            <a:lvl5pPr marL="1143000" indent="-228600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charset="0"/>
              <a:buChar char="»"/>
              <a:defRPr lang="en-US" sz="1400" kern="1200" dirty="0">
                <a:solidFill>
                  <a:schemeClr val="tx2"/>
                </a:solidFill>
                <a:latin typeface="+mn-lt"/>
                <a:ea typeface="MS PGothic" pitchFamily="34" charset="-128"/>
                <a:cs typeface="Open San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+mn-lt"/>
              </a:rPr>
              <a:t>Source: Google</a:t>
            </a:r>
            <a:r>
              <a:rPr lang="en-US" dirty="0">
                <a:latin typeface="+mn-lt"/>
              </a:rPr>
              <a:t> </a:t>
            </a:r>
            <a:r>
              <a:rPr lang="en-US" dirty="0" smtClean="0">
                <a:latin typeface="+mn-lt"/>
              </a:rPr>
              <a:t>Internal Data</a:t>
            </a:r>
            <a:endParaRPr lang="en-US" dirty="0">
              <a:latin typeface="+mn-lt"/>
              <a:cs typeface="Open Sans" charset="0"/>
            </a:endParaRPr>
          </a:p>
        </p:txBody>
      </p:sp>
      <p:sp>
        <p:nvSpPr>
          <p:cNvPr id="425" name="Shape 425"/>
          <p:cNvSpPr/>
          <p:nvPr/>
        </p:nvSpPr>
        <p:spPr>
          <a:xfrm>
            <a:off x="4479489" y="3880699"/>
            <a:ext cx="4092689" cy="369291"/>
          </a:xfrm>
          <a:prstGeom prst="rect">
            <a:avLst/>
          </a:prstGeom>
          <a:noFill/>
          <a:ln w="12700"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>
              <a:solidFill>
                <a:srgbClr val="333336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33" name="Rectangle 32"/>
          <p:cNvSpPr/>
          <p:nvPr/>
        </p:nvSpPr>
        <p:spPr bwMode="gray">
          <a:xfrm>
            <a:off x="1075302" y="3899564"/>
            <a:ext cx="4931656" cy="343485"/>
          </a:xfrm>
          <a:prstGeom prst="rect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FFFFFF"/>
              </a:solidFill>
              <a:latin typeface="Helvetica LT Std" pitchFamily="34" charset="0"/>
            </a:endParaRPr>
          </a:p>
        </p:txBody>
      </p:sp>
      <p:sp>
        <p:nvSpPr>
          <p:cNvPr id="29" name="Title 25604"/>
          <p:cNvSpPr txBox="1">
            <a:spLocks/>
          </p:cNvSpPr>
          <p:nvPr/>
        </p:nvSpPr>
        <p:spPr bwMode="auto">
          <a:xfrm>
            <a:off x="457202" y="246517"/>
            <a:ext cx="7281331" cy="52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Open Sans" charset="0"/>
                <a:ea typeface="ＭＳ Ｐゴシック" charset="0"/>
                <a:cs typeface="Open Sans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Open Sans" charset="0"/>
                <a:ea typeface="ＭＳ Ｐゴシック" charset="0"/>
                <a:cs typeface="Open Sans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Open Sans" charset="0"/>
                <a:ea typeface="ＭＳ Ｐゴシック" charset="0"/>
                <a:cs typeface="Open Sans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Open Sans" charset="0"/>
                <a:ea typeface="ＭＳ Ｐゴシック" charset="0"/>
                <a:cs typeface="Open Sans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Open Sans" charset="0"/>
                <a:ea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Open Sans" charset="0"/>
                <a:ea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Open Sans" charset="0"/>
                <a:ea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Open Sans" charset="0"/>
                <a:ea typeface="ＭＳ Ｐゴシック" charset="0"/>
              </a:defRPr>
            </a:lvl9pPr>
          </a:lstStyle>
          <a:p>
            <a:r>
              <a:rPr lang="en-US" dirty="0" err="1" smtClean="0">
                <a:latin typeface="Arial"/>
                <a:cs typeface="Arial"/>
              </a:rPr>
              <a:t>Invertir</a:t>
            </a:r>
            <a:r>
              <a:rPr lang="en-US" dirty="0" smtClean="0">
                <a:latin typeface="Arial"/>
                <a:cs typeface="Arial"/>
              </a:rPr>
              <a:t> en el </a:t>
            </a:r>
            <a:r>
              <a:rPr lang="en-US" dirty="0" err="1" smtClean="0">
                <a:latin typeface="Arial"/>
                <a:cs typeface="Arial"/>
              </a:rPr>
              <a:t>activo</a:t>
            </a:r>
            <a:r>
              <a:rPr lang="en-US" dirty="0" smtClean="0">
                <a:latin typeface="Arial"/>
                <a:cs typeface="Arial"/>
              </a:rPr>
              <a:t> social, clave en el </a:t>
            </a:r>
            <a:r>
              <a:rPr lang="en-US" dirty="0" err="1" smtClean="0">
                <a:latin typeface="Arial"/>
                <a:cs typeface="Arial"/>
              </a:rPr>
              <a:t>proceso</a:t>
            </a:r>
            <a:r>
              <a:rPr lang="en-US" dirty="0" smtClean="0">
                <a:latin typeface="Arial"/>
                <a:cs typeface="Arial"/>
              </a:rPr>
              <a:t> de </a:t>
            </a:r>
            <a:r>
              <a:rPr lang="en-US" dirty="0" err="1" smtClean="0">
                <a:latin typeface="Arial"/>
                <a:cs typeface="Arial"/>
              </a:rPr>
              <a:t>decisi</a:t>
            </a:r>
            <a:r>
              <a:rPr lang="en-US" dirty="0" err="1" smtClean="0">
                <a:latin typeface="Arial"/>
                <a:cs typeface="Arial"/>
              </a:rPr>
              <a:t>ón</a:t>
            </a:r>
            <a:r>
              <a:rPr lang="en-US" dirty="0" smtClean="0">
                <a:latin typeface="Arial"/>
                <a:cs typeface="Arial"/>
              </a:rPr>
              <a:t> de </a:t>
            </a:r>
            <a:r>
              <a:rPr lang="en-US" dirty="0" err="1" smtClean="0">
                <a:latin typeface="Arial"/>
                <a:cs typeface="Arial"/>
              </a:rPr>
              <a:t>compra</a:t>
            </a:r>
            <a:endParaRPr lang="en-US" dirty="0" smtClean="0">
              <a:latin typeface="Arial"/>
              <a:cs typeface="Arial"/>
            </a:endParaRPr>
          </a:p>
          <a:p>
            <a:endParaRPr lang="en-US" dirty="0">
              <a:latin typeface="Arial"/>
              <a:cs typeface="Arial"/>
            </a:endParaRPr>
          </a:p>
          <a:p>
            <a:r>
              <a:rPr lang="en-US" sz="2400" dirty="0" smtClean="0">
                <a:latin typeface="Arial"/>
                <a:cs typeface="Arial"/>
              </a:rPr>
              <a:t>Google</a:t>
            </a:r>
            <a:r>
              <a:rPr lang="en-US" sz="2400" dirty="0">
                <a:latin typeface="Arial"/>
                <a:cs typeface="Arial"/>
              </a:rPr>
              <a:t>+ </a:t>
            </a:r>
            <a:r>
              <a:rPr lang="en-US" sz="2400" dirty="0" err="1">
                <a:latin typeface="Arial"/>
                <a:cs typeface="Arial"/>
              </a:rPr>
              <a:t>trae</a:t>
            </a:r>
            <a:r>
              <a:rPr lang="en-US" sz="2400" dirty="0">
                <a:latin typeface="Arial"/>
                <a:cs typeface="Arial"/>
              </a:rPr>
              <a:t> a la </a:t>
            </a:r>
            <a:r>
              <a:rPr lang="en-US" sz="2400" dirty="0" err="1">
                <a:latin typeface="Arial"/>
                <a:cs typeface="Arial"/>
              </a:rPr>
              <a:t>luz</a:t>
            </a:r>
            <a:r>
              <a:rPr lang="en-US" sz="2400" dirty="0">
                <a:latin typeface="Arial"/>
                <a:cs typeface="Arial"/>
              </a:rPr>
              <a:t> el </a:t>
            </a:r>
            <a:r>
              <a:rPr lang="en-US" sz="2400" dirty="0" err="1">
                <a:latin typeface="Arial"/>
                <a:cs typeface="Arial"/>
              </a:rPr>
              <a:t>activo</a:t>
            </a:r>
            <a:r>
              <a:rPr lang="en-US" sz="2400" dirty="0">
                <a:latin typeface="Arial"/>
                <a:cs typeface="Arial"/>
              </a:rPr>
              <a:t> social de </a:t>
            </a:r>
            <a:r>
              <a:rPr lang="en-US" sz="2400" dirty="0" err="1">
                <a:latin typeface="Arial"/>
                <a:cs typeface="Arial"/>
              </a:rPr>
              <a:t>las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marcas</a:t>
            </a:r>
            <a:r>
              <a:rPr lang="en-US" sz="2400" dirty="0">
                <a:latin typeface="Arial"/>
                <a:cs typeface="Arial"/>
              </a:rPr>
              <a:t>, </a:t>
            </a:r>
            <a:r>
              <a:rPr lang="en-US" sz="2400" dirty="0" err="1">
                <a:latin typeface="Arial"/>
                <a:cs typeface="Arial"/>
              </a:rPr>
              <a:t>las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recomendaciones</a:t>
            </a:r>
            <a:r>
              <a:rPr lang="en-US" sz="2400" dirty="0">
                <a:latin typeface="Arial"/>
                <a:cs typeface="Arial"/>
              </a:rPr>
              <a:t>, de forma </a:t>
            </a:r>
            <a:r>
              <a:rPr lang="en-US" sz="2400" dirty="0" err="1">
                <a:latin typeface="Arial"/>
                <a:cs typeface="Arial"/>
              </a:rPr>
              <a:t>automática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junto</a:t>
            </a:r>
            <a:r>
              <a:rPr lang="en-US" sz="2400" dirty="0">
                <a:latin typeface="Arial"/>
                <a:cs typeface="Arial"/>
              </a:rPr>
              <a:t> a </a:t>
            </a:r>
            <a:r>
              <a:rPr lang="en-US" sz="2400" dirty="0" err="1">
                <a:latin typeface="Arial"/>
                <a:cs typeface="Arial"/>
              </a:rPr>
              <a:t>sus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anuncios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405289" y="4577232"/>
            <a:ext cx="6786712" cy="1138773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x-none" sz="2400" dirty="0" smtClean="0">
                <a:solidFill>
                  <a:srgbClr val="3366FF"/>
                </a:solidFill>
                <a:latin typeface="Open Sans heavy"/>
                <a:ea typeface="Open Sans"/>
                <a:cs typeface="Open Sans heavy"/>
                <a:sym typeface="Open Sans"/>
              </a:rPr>
              <a:t>5</a:t>
            </a:r>
            <a:r>
              <a:rPr lang="en-US" sz="2400" dirty="0" smtClean="0">
                <a:solidFill>
                  <a:srgbClr val="3366FF"/>
                </a:solidFill>
                <a:latin typeface="Open Sans heavy"/>
                <a:ea typeface="Open Sans"/>
                <a:cs typeface="Open Sans heavy"/>
                <a:sym typeface="Open Sans"/>
              </a:rPr>
              <a:t>-</a:t>
            </a:r>
            <a:r>
              <a:rPr lang="x-none" sz="2400" dirty="0" smtClean="0">
                <a:solidFill>
                  <a:srgbClr val="3366FF"/>
                </a:solidFill>
                <a:latin typeface="Open Sans heavy"/>
                <a:ea typeface="Open Sans"/>
                <a:cs typeface="Open Sans heavy"/>
                <a:sym typeface="Open Sans"/>
              </a:rPr>
              <a:t>10%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200" dirty="0" err="1" smtClean="0">
                <a:solidFill>
                  <a:srgbClr val="5F6165"/>
                </a:solidFill>
                <a:latin typeface="Open Sans Light"/>
                <a:ea typeface="ＭＳ Ｐゴシック" pitchFamily="34" charset="-128"/>
                <a:cs typeface="Open Sans Light"/>
              </a:rPr>
              <a:t>promedio</a:t>
            </a:r>
            <a:r>
              <a:rPr lang="en-US" sz="2200" dirty="0" smtClean="0">
                <a:solidFill>
                  <a:srgbClr val="5F6165"/>
                </a:solidFill>
                <a:latin typeface="Open Sans Light"/>
                <a:ea typeface="ＭＳ Ｐゴシック" pitchFamily="34" charset="-128"/>
                <a:cs typeface="Open Sans Light"/>
              </a:rPr>
              <a:t> </a:t>
            </a:r>
            <a:r>
              <a:rPr lang="en-US" sz="2200" dirty="0">
                <a:solidFill>
                  <a:srgbClr val="5F6165"/>
                </a:solidFill>
                <a:latin typeface="Open Sans Light"/>
                <a:ea typeface="ＭＳ Ｐゴシック" pitchFamily="34" charset="-128"/>
                <a:cs typeface="Open Sans Light"/>
              </a:rPr>
              <a:t>de </a:t>
            </a:r>
            <a:r>
              <a:rPr lang="en-US" sz="2200" dirty="0" err="1">
                <a:solidFill>
                  <a:srgbClr val="5F6165"/>
                </a:solidFill>
                <a:latin typeface="Open Sans Light"/>
                <a:ea typeface="ＭＳ Ｐゴシック" pitchFamily="34" charset="-128"/>
                <a:cs typeface="Open Sans Light"/>
              </a:rPr>
              <a:t>aumento</a:t>
            </a:r>
            <a:r>
              <a:rPr lang="en-US" sz="2200" dirty="0">
                <a:solidFill>
                  <a:srgbClr val="5F6165"/>
                </a:solidFill>
                <a:latin typeface="Open Sans Light"/>
                <a:ea typeface="ＭＳ Ｐゴシック" pitchFamily="34" charset="-128"/>
                <a:cs typeface="Open Sans Light"/>
              </a:rPr>
              <a:t> en </a:t>
            </a:r>
            <a:r>
              <a:rPr lang="en-US" sz="2200" dirty="0" smtClean="0">
                <a:solidFill>
                  <a:srgbClr val="5F6165"/>
                </a:solidFill>
                <a:latin typeface="Open Sans Light"/>
                <a:ea typeface="ＭＳ Ｐゴシック" pitchFamily="34" charset="-128"/>
                <a:cs typeface="Open Sans Light"/>
              </a:rPr>
              <a:t>la </a:t>
            </a:r>
            <a:r>
              <a:rPr lang="en-US" sz="2200" dirty="0" err="1" smtClean="0">
                <a:solidFill>
                  <a:srgbClr val="5F6165"/>
                </a:solidFill>
                <a:latin typeface="Open Sans Light"/>
                <a:ea typeface="ＭＳ Ｐゴシック" pitchFamily="34" charset="-128"/>
                <a:cs typeface="Open Sans Light"/>
              </a:rPr>
              <a:t>tasa</a:t>
            </a:r>
            <a:r>
              <a:rPr lang="en-US" sz="2200" dirty="0" smtClean="0">
                <a:solidFill>
                  <a:srgbClr val="5F6165"/>
                </a:solidFill>
                <a:latin typeface="Open Sans Light"/>
                <a:ea typeface="ＭＳ Ｐゴシック" pitchFamily="34" charset="-128"/>
                <a:cs typeface="Open Sans Light"/>
              </a:rPr>
              <a:t> de clicks </a:t>
            </a:r>
            <a:r>
              <a:rPr lang="en-US" sz="2200" dirty="0" smtClean="0">
                <a:solidFill>
                  <a:srgbClr val="5F6165"/>
                </a:solidFill>
                <a:latin typeface="Open Sans Light"/>
                <a:ea typeface="ＭＳ Ｐゴシック" pitchFamily="34" charset="-128"/>
                <a:cs typeface="Open Sans Light"/>
              </a:rPr>
              <a:t>de </a:t>
            </a:r>
            <a:r>
              <a:rPr lang="en-US" sz="2200" dirty="0" err="1">
                <a:solidFill>
                  <a:srgbClr val="5F6165"/>
                </a:solidFill>
                <a:latin typeface="Open Sans Light"/>
                <a:ea typeface="ＭＳ Ｐゴシック" pitchFamily="34" charset="-128"/>
                <a:cs typeface="Open Sans Light"/>
              </a:rPr>
              <a:t>anuncios</a:t>
            </a:r>
            <a:r>
              <a:rPr lang="en-US" sz="2200" dirty="0">
                <a:solidFill>
                  <a:srgbClr val="5F6165"/>
                </a:solidFill>
                <a:latin typeface="Open Sans Light"/>
                <a:ea typeface="ＭＳ Ｐゴシック" pitchFamily="34" charset="-128"/>
                <a:cs typeface="Open Sans Light"/>
              </a:rPr>
              <a:t> </a:t>
            </a:r>
            <a:r>
              <a:rPr lang="en-US" sz="2200" dirty="0" err="1">
                <a:solidFill>
                  <a:srgbClr val="5F6165"/>
                </a:solidFill>
                <a:latin typeface="Open Sans Light"/>
                <a:ea typeface="ＭＳ Ｐゴシック" pitchFamily="34" charset="-128"/>
                <a:cs typeface="Open Sans Light"/>
              </a:rPr>
              <a:t>que</a:t>
            </a:r>
            <a:r>
              <a:rPr lang="en-US" sz="2200" dirty="0">
                <a:solidFill>
                  <a:srgbClr val="5F6165"/>
                </a:solidFill>
                <a:latin typeface="Open Sans Light"/>
                <a:ea typeface="ＭＳ Ｐゴシック" pitchFamily="34" charset="-128"/>
                <a:cs typeface="Open Sans Light"/>
              </a:rPr>
              <a:t> </a:t>
            </a:r>
            <a:r>
              <a:rPr lang="en-US" sz="2200" dirty="0" err="1">
                <a:solidFill>
                  <a:srgbClr val="5F6165"/>
                </a:solidFill>
                <a:latin typeface="Open Sans Light"/>
                <a:ea typeface="ＭＳ Ｐゴシック" pitchFamily="34" charset="-128"/>
                <a:cs typeface="Open Sans Light"/>
              </a:rPr>
              <a:t>muestran</a:t>
            </a:r>
            <a:r>
              <a:rPr lang="en-US" sz="2200" dirty="0">
                <a:solidFill>
                  <a:srgbClr val="5F6165"/>
                </a:solidFill>
                <a:latin typeface="Open Sans Light"/>
                <a:ea typeface="ＭＳ Ｐゴシック" pitchFamily="34" charset="-128"/>
                <a:cs typeface="Open Sans Light"/>
              </a:rPr>
              <a:t> </a:t>
            </a:r>
            <a:r>
              <a:rPr lang="en-US" sz="2200" dirty="0" err="1">
                <a:solidFill>
                  <a:srgbClr val="5F6165"/>
                </a:solidFill>
                <a:latin typeface="Open Sans Light"/>
                <a:ea typeface="ＭＳ Ｐゴシック" pitchFamily="34" charset="-128"/>
                <a:cs typeface="Open Sans Light"/>
              </a:rPr>
              <a:t>anotaciones</a:t>
            </a:r>
            <a:r>
              <a:rPr lang="en-US" sz="2200" dirty="0">
                <a:solidFill>
                  <a:srgbClr val="5F6165"/>
                </a:solidFill>
                <a:latin typeface="Open Sans Light"/>
                <a:ea typeface="ＭＳ Ｐゴシック" pitchFamily="34" charset="-128"/>
                <a:cs typeface="Open Sans Light"/>
              </a:rPr>
              <a:t> </a:t>
            </a:r>
            <a:r>
              <a:rPr lang="en-US" sz="2200" dirty="0" err="1">
                <a:solidFill>
                  <a:srgbClr val="5F6165"/>
                </a:solidFill>
                <a:latin typeface="Open Sans Light"/>
                <a:ea typeface="ＭＳ Ｐゴシック" pitchFamily="34" charset="-128"/>
                <a:cs typeface="Open Sans Light"/>
              </a:rPr>
              <a:t>sociales</a:t>
            </a:r>
            <a:endParaRPr lang="en-US" sz="2200" dirty="0">
              <a:solidFill>
                <a:srgbClr val="5F6165"/>
              </a:solidFill>
              <a:latin typeface="Open Sans Light"/>
              <a:ea typeface="ＭＳ Ｐゴシック" pitchFamily="34" charset="-128"/>
              <a:cs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1858693560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463"/>
            <a:ext cx="10389816" cy="676891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15693" y="1039164"/>
            <a:ext cx="51179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latin typeface="Arial"/>
                <a:cs typeface="Arial"/>
              </a:rPr>
              <a:t>Generación</a:t>
            </a:r>
            <a:r>
              <a:rPr lang="en-US" sz="3600" dirty="0" smtClean="0">
                <a:latin typeface="Arial"/>
                <a:cs typeface="Arial"/>
              </a:rPr>
              <a:t> de </a:t>
            </a:r>
            <a:r>
              <a:rPr lang="en-US" sz="3600" dirty="0" err="1" smtClean="0">
                <a:latin typeface="Arial"/>
                <a:cs typeface="Arial"/>
              </a:rPr>
              <a:t>Lealtad</a:t>
            </a:r>
            <a:r>
              <a:rPr lang="en-US" sz="3600" dirty="0" smtClean="0">
                <a:latin typeface="Arial"/>
                <a:cs typeface="Arial"/>
              </a:rPr>
              <a:t> e </a:t>
            </a:r>
            <a:r>
              <a:rPr lang="en-US" sz="3600" dirty="0" err="1" smtClean="0">
                <a:latin typeface="Arial"/>
                <a:cs typeface="Arial"/>
              </a:rPr>
              <a:t>Involucramiento</a:t>
            </a:r>
            <a:endParaRPr lang="en-US" sz="3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3479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3-05-30 at 12.10.0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13" y="846727"/>
            <a:ext cx="8617045" cy="489284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77813" y="250169"/>
            <a:ext cx="7110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000000"/>
                </a:solidFill>
                <a:latin typeface="Arial"/>
                <a:cs typeface="Arial"/>
              </a:rPr>
              <a:t>Comunicación</a:t>
            </a:r>
            <a:r>
              <a:rPr lang="en-US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Arial"/>
                <a:cs typeface="Arial"/>
              </a:rPr>
              <a:t>Directa</a:t>
            </a:r>
            <a:r>
              <a:rPr lang="en-US" sz="2400" dirty="0" smtClean="0">
                <a:solidFill>
                  <a:srgbClr val="000000"/>
                </a:solidFill>
                <a:latin typeface="Arial"/>
                <a:cs typeface="Arial"/>
              </a:rPr>
              <a:t> con </a:t>
            </a:r>
            <a:r>
              <a:rPr lang="en-US" sz="2400" dirty="0" err="1" smtClean="0">
                <a:solidFill>
                  <a:srgbClr val="000000"/>
                </a:solidFill>
                <a:latin typeface="Arial"/>
                <a:cs typeface="Arial"/>
              </a:rPr>
              <a:t>nuestros</a:t>
            </a:r>
            <a:r>
              <a:rPr lang="en-US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Arial"/>
                <a:cs typeface="Arial"/>
              </a:rPr>
              <a:t>Consumidores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28739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7"/>
            <a:ext cx="8229600" cy="445029"/>
          </a:xfrm>
        </p:spPr>
        <p:txBody>
          <a:bodyPr>
            <a:noAutofit/>
          </a:bodyPr>
          <a:lstStyle/>
          <a:p>
            <a:pPr algn="l"/>
            <a:r>
              <a:rPr lang="en-US" sz="3200" dirty="0" err="1" smtClean="0"/>
              <a:t>Generando</a:t>
            </a:r>
            <a:r>
              <a:rPr lang="en-US" sz="3200" dirty="0" smtClean="0"/>
              <a:t> </a:t>
            </a:r>
            <a:r>
              <a:rPr lang="en-US" sz="3200" dirty="0" err="1" smtClean="0"/>
              <a:t>reconocimiento</a:t>
            </a:r>
            <a:r>
              <a:rPr lang="en-US" sz="3200" dirty="0" smtClean="0"/>
              <a:t> e </a:t>
            </a:r>
            <a:r>
              <a:rPr lang="en-US" sz="3200" dirty="0" err="1" smtClean="0"/>
              <a:t>involucramiento</a:t>
            </a:r>
            <a:endParaRPr lang="en-US" sz="3200" dirty="0"/>
          </a:p>
        </p:txBody>
      </p:sp>
      <p:pic>
        <p:nvPicPr>
          <p:cNvPr id="5" name="Picture 4" descr="Screen Shot 2013-08-28 at 6.42.4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63" y="925171"/>
            <a:ext cx="8788400" cy="507889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162800" y="2810933"/>
            <a:ext cx="1862667" cy="626534"/>
          </a:xfrm>
          <a:prstGeom prst="rect">
            <a:avLst/>
          </a:prstGeom>
          <a:noFill/>
          <a:ln w="5715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946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556</Words>
  <Application>Microsoft Macintosh PowerPoint</Application>
  <PresentationFormat>On-screen Show (4:3)</PresentationFormat>
  <Paragraphs>97</Paragraphs>
  <Slides>19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Por qué una organización debe invertir en una estrategia “social”</vt:lpstr>
      <vt:lpstr>Formas en lo “social” aporta valor (económico!) a las empresas</vt:lpstr>
      <vt:lpstr>Adquisición de Clientes</vt:lpstr>
      <vt:lpstr>PowerPoint Presentation</vt:lpstr>
      <vt:lpstr>Cambiar el Foco De la carrera al millón de seguidores, a un montoncito de buenos amigos  ¿Estoy adquiriendo potenciales clientes? ¿Voceros de la marca?</vt:lpstr>
      <vt:lpstr>PowerPoint Presentation</vt:lpstr>
      <vt:lpstr>PowerPoint Presentation</vt:lpstr>
      <vt:lpstr>PowerPoint Presentation</vt:lpstr>
      <vt:lpstr>Generando reconocimiento e involucramiento</vt:lpstr>
      <vt:lpstr>Superando barreras para obtener registros: login “social”</vt:lpstr>
      <vt:lpstr>PowerPoint Presentation</vt:lpstr>
      <vt:lpstr>PowerPoint Presentation</vt:lpstr>
      <vt:lpstr>PowerPoint Presentation</vt:lpstr>
      <vt:lpstr>Por qué invertir en una estrategia “Social”</vt:lpstr>
      <vt:lpstr>Algunos pensamientos de cierre</vt:lpstr>
      <vt:lpstr>Agenda</vt:lpstr>
      <vt:lpstr>El video es inherentemente social</vt:lpstr>
      <vt:lpstr>La Visión “Social” de Google: Google+</vt:lpstr>
      <vt:lpstr>Muchas Gracias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Caro</dc:creator>
  <cp:lastModifiedBy>Caro</cp:lastModifiedBy>
  <cp:revision>18</cp:revision>
  <dcterms:created xsi:type="dcterms:W3CDTF">2013-08-27T23:25:21Z</dcterms:created>
  <dcterms:modified xsi:type="dcterms:W3CDTF">2013-08-28T22:16:46Z</dcterms:modified>
</cp:coreProperties>
</file>